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2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50" d="100"/>
          <a:sy n="50" d="100"/>
        </p:scale>
        <p:origin x="72" y="5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25124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ชื่อและ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60864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ำอ้างอิงพร้อม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01423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891515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อ้างอิ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411649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จริง หรือ เท็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828136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256863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0602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8074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82541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23074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53451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2805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85332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06138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53568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41566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4" r:id="rId2"/>
    <p:sldLayoutId id="2147483865" r:id="rId3"/>
    <p:sldLayoutId id="2147483866" r:id="rId4"/>
    <p:sldLayoutId id="2147483867" r:id="rId5"/>
    <p:sldLayoutId id="2147483868" r:id="rId6"/>
    <p:sldLayoutId id="2147483869" r:id="rId7"/>
    <p:sldLayoutId id="2147483870" r:id="rId8"/>
    <p:sldLayoutId id="2147483871" r:id="rId9"/>
    <p:sldLayoutId id="2147483872" r:id="rId10"/>
    <p:sldLayoutId id="2147483873" r:id="rId11"/>
    <p:sldLayoutId id="2147483874" r:id="rId12"/>
    <p:sldLayoutId id="2147483875" r:id="rId13"/>
    <p:sldLayoutId id="2147483876" r:id="rId14"/>
    <p:sldLayoutId id="2147483877" r:id="rId15"/>
    <p:sldLayoutId id="214748387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351693" y="389913"/>
            <a:ext cx="11629292" cy="6221901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th-TH" sz="5100" b="1" dirty="0"/>
              <a:t>คำ</a:t>
            </a:r>
            <a:r>
              <a:rPr lang="th-TH" sz="5100" b="1" dirty="0" err="1"/>
              <a:t>ว่าทัศน</a:t>
            </a:r>
            <a:r>
              <a:rPr lang="th-TH" sz="5100" b="1" dirty="0"/>
              <a:t>ธาตุ เป็นคำที่เข้าใจยากอยากรู้ให้ลึกซึ้งกว่านี้ได้หรือไม่</a:t>
            </a:r>
          </a:p>
          <a:p>
            <a:pPr algn="l"/>
            <a:endParaRPr lang="th-TH" sz="5100" b="1" dirty="0"/>
          </a:p>
          <a:p>
            <a:pPr algn="l"/>
            <a:r>
              <a:rPr lang="th-TH" sz="5100" b="1" dirty="0"/>
              <a:t>ความจริงแล้วคำ</a:t>
            </a:r>
            <a:r>
              <a:rPr lang="th-TH" sz="5100" b="1" dirty="0" err="1"/>
              <a:t>ว่าทัศน</a:t>
            </a:r>
            <a:r>
              <a:rPr lang="th-TH" sz="5100" b="1" dirty="0"/>
              <a:t>ธาตุก็เป็นภาษาไทยที่เราใช้กันชั่วชีวิตมิใช่หรือดังนั้นเราจะกลัวอะไรกับภาษาของเรา ซึ่งถือเป็นมรดกอันล้ำค่าที่เราใช้ในการติดต่อสื่อสารกันทุกวันนี้และยังเป็น เอกลักษณ์ไทยที่ไม่มีภาษาของชาติใดเสมอเสมือน</a:t>
            </a:r>
          </a:p>
          <a:p>
            <a:pPr algn="l"/>
            <a:endParaRPr lang="th-TH" sz="5100" b="1" dirty="0"/>
          </a:p>
          <a:p>
            <a:pPr algn="l"/>
            <a:r>
              <a:rPr lang="th-TH" sz="5100" b="1" dirty="0"/>
              <a:t>ดังนั้นการที่เราไม่ทราบความหมายและเกิดความสงสัยอยากรู้ จึงเป็นสิ่งที่ท้าทายให้เรามุ่งมั่นที่จะศึกษาค้นคว้าหาคำตอบให้ได้เมื่อถึงเวลานั้นความรู้ความเข้าใจที่ลึกซึ้ง</a:t>
            </a:r>
            <a:endParaRPr lang="th-TH" sz="3200" b="1" dirty="0" smtClean="0"/>
          </a:p>
          <a:p>
            <a:pPr algn="l"/>
            <a:r>
              <a:rPr lang="th-TH" sz="3200" b="1" dirty="0" smtClean="0"/>
              <a:t> </a:t>
            </a:r>
          </a:p>
          <a:p>
            <a:pPr algn="l"/>
            <a:endParaRPr lang="th-TH" dirty="0" smtClean="0"/>
          </a:p>
          <a:p>
            <a:pPr algn="l"/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988436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351693" y="389913"/>
            <a:ext cx="11629292" cy="6221901"/>
          </a:xfrm>
        </p:spPr>
        <p:txBody>
          <a:bodyPr>
            <a:normAutofit/>
          </a:bodyPr>
          <a:lstStyle/>
          <a:p>
            <a:pPr algn="l"/>
            <a:r>
              <a:rPr lang="th-TH" sz="3200" b="1" dirty="0" err="1"/>
              <a:t>ทัศน</a:t>
            </a:r>
            <a:r>
              <a:rPr lang="th-TH" sz="3200" b="1" dirty="0"/>
              <a:t>ธาตุคือ</a:t>
            </a:r>
            <a:r>
              <a:rPr lang="th-TH" sz="3200" b="1" dirty="0" smtClean="0"/>
              <a:t>อะไร</a:t>
            </a:r>
            <a:endParaRPr lang="th-TH" sz="3200" b="1" dirty="0"/>
          </a:p>
          <a:p>
            <a:pPr algn="l"/>
            <a:r>
              <a:rPr lang="th-TH" sz="3200" b="1" dirty="0"/>
              <a:t>ความหมายของ</a:t>
            </a:r>
            <a:r>
              <a:rPr lang="th-TH" sz="3200" b="1" dirty="0" err="1"/>
              <a:t>ทัศน</a:t>
            </a:r>
            <a:r>
              <a:rPr lang="th-TH" sz="3200" b="1" dirty="0"/>
              <a:t>ธาตุในอภิธานศัพท์ทัศนคติของกระทรวงศึกษาธิการกล่าวว่า </a:t>
            </a:r>
            <a:r>
              <a:rPr lang="th-TH" sz="3200" b="1" dirty="0" err="1"/>
              <a:t>ทัศน</a:t>
            </a:r>
            <a:r>
              <a:rPr lang="th-TH" sz="3200" b="1" dirty="0"/>
              <a:t>ธาตุ (</a:t>
            </a:r>
            <a:r>
              <a:rPr lang="en-US" sz="3200" b="1" dirty="0"/>
              <a:t>Visual elements) </a:t>
            </a:r>
            <a:r>
              <a:rPr lang="th-TH" sz="3200" b="1" dirty="0"/>
              <a:t>หมายถึงสิ่งที่เป็นปัจจัยของการมองเห็นเป็นส่วนต่างๆ ที่ประกอบกันเป็นภาพได้แก่เส้นน้ำหนัก</a:t>
            </a:r>
            <a:r>
              <a:rPr lang="th-TH" sz="3200" b="1" dirty="0" err="1"/>
              <a:t>ที่ว่าง</a:t>
            </a:r>
            <a:r>
              <a:rPr lang="th-TH" sz="3200" b="1" dirty="0"/>
              <a:t>รูปร่างรูปทรงสีและลักษณะผิว เมื่อฟ้าสางภาพวาดสีอะคริลิกผลงานของอนันต์ประภา</a:t>
            </a:r>
            <a:r>
              <a:rPr lang="th-TH" sz="3200" b="1" dirty="0" err="1"/>
              <a:t>โส</a:t>
            </a:r>
            <a:endParaRPr lang="th-TH" sz="3200" b="1" dirty="0"/>
          </a:p>
          <a:p>
            <a:pPr algn="l"/>
            <a:endParaRPr lang="th-TH" sz="3200" b="1" dirty="0"/>
          </a:p>
          <a:p>
            <a:pPr algn="l"/>
            <a:r>
              <a:rPr lang="th-TH" sz="3200" b="1" dirty="0"/>
              <a:t>ภาพชวนคิดงานศิลปะชิ้นนี้มีส่วนประกอบที่มองเห็นหรือ &amp;</a:t>
            </a:r>
            <a:r>
              <a:rPr lang="en-US" sz="3200" b="1" dirty="0" err="1"/>
              <a:t>ldquo</a:t>
            </a:r>
            <a:r>
              <a:rPr lang="th-TH" sz="3200" b="1" dirty="0" err="1"/>
              <a:t>ทัศน</a:t>
            </a:r>
            <a:r>
              <a:rPr lang="th-TH" sz="3200" b="1" dirty="0"/>
              <a:t>ธาตุ” อะไรบ้างและส่วนประกอบเหล่านี้เมื่อนำมารวมกันจะมีความงามอย่างไรเราจะเห็นได้ว่าภาพวาด เมื่อฟ้าสางประกอบด้วย</a:t>
            </a:r>
            <a:r>
              <a:rPr lang="th-TH" sz="3200" b="1" dirty="0" err="1"/>
              <a:t>ทัศน</a:t>
            </a:r>
            <a:r>
              <a:rPr lang="th-TH" sz="3200" b="1" dirty="0"/>
              <a:t>ธาตุที่หลากหลายมีทั้งเส้นน้ำหนักหรือแสงเงาที่ว่างรูปร่างรูปทรงสีและลักษณะผิวหรือพื้นผิว เมื่อนำมารวมกันหรือประสานกลมกลืนเข้าด้วยกันก็จะทำให้เกิดความงาม </a:t>
            </a:r>
            <a:endParaRPr lang="th-TH" sz="3200" b="1" dirty="0" smtClean="0"/>
          </a:p>
          <a:p>
            <a:pPr algn="l"/>
            <a:endParaRPr lang="th-TH" dirty="0" smtClean="0"/>
          </a:p>
          <a:p>
            <a:pPr algn="l"/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682695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351693" y="389913"/>
            <a:ext cx="11629292" cy="6221901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th-TH" sz="3200" b="1" dirty="0"/>
              <a:t>ข้อสรุป</a:t>
            </a:r>
          </a:p>
          <a:p>
            <a:pPr algn="l"/>
            <a:endParaRPr lang="th-TH" sz="3200" b="1" dirty="0"/>
          </a:p>
          <a:p>
            <a:pPr algn="l"/>
            <a:r>
              <a:rPr lang="th-TH" sz="3200" b="1" dirty="0"/>
              <a:t>คำ</a:t>
            </a:r>
            <a:r>
              <a:rPr lang="th-TH" sz="3200" b="1" dirty="0" err="1"/>
              <a:t>ว่าทัศน</a:t>
            </a:r>
            <a:r>
              <a:rPr lang="th-TH" sz="3200" b="1" dirty="0"/>
              <a:t>ธาตุ”เป็นการผสมระหว่างคำว่าทัศนะกับคำว่าธาตุ</a:t>
            </a:r>
          </a:p>
          <a:p>
            <a:pPr algn="l"/>
            <a:endParaRPr lang="th-TH" sz="3200" b="1" dirty="0"/>
          </a:p>
          <a:p>
            <a:pPr algn="l"/>
            <a:r>
              <a:rPr lang="th-TH" sz="3200" b="1" dirty="0"/>
              <a:t>ทัศนะ หมายถึง การมองเห็น</a:t>
            </a:r>
          </a:p>
          <a:p>
            <a:pPr algn="l"/>
            <a:endParaRPr lang="th-TH" sz="3200" b="1" dirty="0"/>
          </a:p>
          <a:p>
            <a:pPr algn="l"/>
            <a:r>
              <a:rPr lang="th-TH" sz="3200" b="1" dirty="0"/>
              <a:t>ธาตุ หมายถึง วัตถุหรือสิ่งที่มีตัวตน</a:t>
            </a:r>
          </a:p>
          <a:p>
            <a:pPr algn="l"/>
            <a:endParaRPr lang="th-TH" sz="3200" b="1" dirty="0"/>
          </a:p>
          <a:p>
            <a:pPr algn="l"/>
            <a:r>
              <a:rPr lang="th-TH" sz="3200" b="1" dirty="0"/>
              <a:t>เมื่อนำมารวมกัน</a:t>
            </a:r>
            <a:r>
              <a:rPr lang="th-TH" sz="3200" b="1" dirty="0" err="1"/>
              <a:t>ทัศน</a:t>
            </a:r>
            <a:r>
              <a:rPr lang="th-TH" sz="3200" b="1" dirty="0"/>
              <a:t>ธาตุจึงหมายถึงวัตถุที่มองเห็นหรือสิ่งที่มองเห็นได้สัมผัสได้ด้วยสายตาในที่นี้ได้แก่ เส้น น้ำหนัก ที่ว่าง รูปร่าง รูปทรง สีและลักษณะผิว ซึ่งประกอบกันเป็นภาพหรืองานทัศนศิลป์(</a:t>
            </a:r>
            <a:r>
              <a:rPr lang="en-US" sz="3200" b="1" dirty="0"/>
              <a:t>Visual art) </a:t>
            </a:r>
            <a:r>
              <a:rPr lang="th-TH" sz="3200" b="1" dirty="0"/>
              <a:t>หรือ ศิลปะที่มองเห็นนั่นเอง</a:t>
            </a:r>
          </a:p>
          <a:p>
            <a:pPr algn="l"/>
            <a:endParaRPr lang="th-TH" sz="3200" b="1" dirty="0"/>
          </a:p>
          <a:p>
            <a:pPr algn="l"/>
            <a:r>
              <a:rPr lang="th-TH" sz="3200" b="1" dirty="0" err="1"/>
              <a:t>ทัศน</a:t>
            </a:r>
            <a:r>
              <a:rPr lang="th-TH" sz="3200" b="1" dirty="0"/>
              <a:t>ธาตุสร้างความงามอย่างไรดังที่กล่าวมาแล้วว่าเมื่อนำ</a:t>
            </a:r>
            <a:r>
              <a:rPr lang="th-TH" sz="3200" b="1" dirty="0" err="1"/>
              <a:t>ทัศน</a:t>
            </a:r>
            <a:r>
              <a:rPr lang="th-TH" sz="3200" b="1" dirty="0"/>
              <a:t>ธาตุคือ เส้น น้ำหนัก หรือแสงเงา ที่ว่าง รูปร่าง รูปทรง สี และลักษณะผิว มาประกอบเข้าด้วยกันเป็นภาพ ก็จะทำให้เรามองเห็นความงามลักษณะของการประกอบเข้าด้วยกันเป็นภาพนี้ เราเรียกว่า การจัดภาพหรือการจัดองค์ประกอบศิลป์ (</a:t>
            </a:r>
            <a:r>
              <a:rPr lang="en-US" sz="3200" b="1" dirty="0"/>
              <a:t>Composition of art) </a:t>
            </a:r>
            <a:r>
              <a:rPr lang="th-TH" sz="3200" b="1" dirty="0"/>
              <a:t>ซึ่งหมายถึงวิชาหรือ ทฤษฎีที่เกี่ยวกับการสร้างรูปทรงในงานทัศนศิลป์</a:t>
            </a:r>
            <a:endParaRPr lang="th-TH" sz="3200" b="1" dirty="0" smtClean="0"/>
          </a:p>
          <a:p>
            <a:pPr algn="l"/>
            <a:endParaRPr lang="th-TH" dirty="0" smtClean="0"/>
          </a:p>
          <a:p>
            <a:pPr algn="l"/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891097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351693" y="389913"/>
            <a:ext cx="11629292" cy="6221901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th-TH" sz="3200" b="1" dirty="0"/>
              <a:t>ภาพแสดงการใช้สีชอล์กร่างเส้นรูปร่างสีภาพแสดงการใช้น้ำหนักหรือแสงเงามาเน้นและลักษณะผิวนำมาประกอบกันเป็นภาพ ตกต่างภาพให้มีความตื้นลึกหรือมีมิติเพิ่มเติมจนทำให้ภาพเกิดความงดงามและสมบูรณ์ </a:t>
            </a:r>
          </a:p>
          <a:p>
            <a:pPr algn="l"/>
            <a:r>
              <a:rPr lang="th-TH" sz="3200" b="1" dirty="0"/>
              <a:t>ข้อสรุป</a:t>
            </a:r>
            <a:r>
              <a:rPr lang="th-TH" sz="3200" b="1" dirty="0" err="1"/>
              <a:t>ทัศน</a:t>
            </a:r>
            <a:r>
              <a:rPr lang="th-TH" sz="3200" b="1" dirty="0"/>
              <a:t>ธาตุสร้างความงามจากการนำมาจัดเป็นภาพหรือจัดองค์ประกอบศิลป์ให้มีความเหมาะสมหรือพอดีซึ่งมีหลักการจัดภาพ 5 ประการ ได้แก่ ความเป็นเอกภาพ หมายถึงความเป็นอันหนึ่งอันเดียวกันไม่กระจัดกระจาย</a:t>
            </a:r>
          </a:p>
          <a:p>
            <a:pPr algn="l"/>
            <a:endParaRPr lang="th-TH" sz="3200" b="1" dirty="0"/>
          </a:p>
          <a:p>
            <a:pPr algn="l"/>
            <a:r>
              <a:rPr lang="th-TH" sz="3200" b="1" dirty="0"/>
              <a:t>ความสมดุล หมายถึง ความพอดีระหว่างซ้ายกับขวาควรเท่ากันหรือมองแล้วให้ความรู้สึกเท่ากัน</a:t>
            </a:r>
          </a:p>
          <a:p>
            <a:pPr algn="l"/>
            <a:endParaRPr lang="th-TH" sz="3200" b="1" dirty="0"/>
          </a:p>
          <a:p>
            <a:pPr algn="l"/>
            <a:r>
              <a:rPr lang="th-TH" sz="3200" b="1" dirty="0"/>
              <a:t>จุดเด่น หมายถึง จุดสนใจของภาพซึ่งควรมีเพียงจุดเดียว</a:t>
            </a:r>
          </a:p>
          <a:p>
            <a:pPr algn="l"/>
            <a:endParaRPr lang="th-TH" sz="3200" b="1" dirty="0"/>
          </a:p>
          <a:p>
            <a:pPr algn="l"/>
            <a:r>
              <a:rPr lang="th-TH" sz="3200" b="1" dirty="0"/>
              <a:t>ความกลมกลืน หมายถึง ความเข้ากันด้วยดีไม่มีความขัดแย้งกัน</a:t>
            </a:r>
          </a:p>
          <a:p>
            <a:pPr algn="l"/>
            <a:endParaRPr lang="th-TH" sz="3200" b="1" dirty="0"/>
          </a:p>
          <a:p>
            <a:pPr algn="l"/>
            <a:r>
              <a:rPr lang="th-TH" sz="3200" b="1" dirty="0"/>
              <a:t>ความขัดแย้ง หมายถึง ความไม่ประสานกลมกลืนหรือความไม่เท่ากัน ซึ่งควรมีไม่เกิน 20% ของภาพจะทำให้ภาพแลดูมีเสน่ห์และเร้าใจ</a:t>
            </a:r>
            <a:endParaRPr lang="th-TH" sz="3200" b="1" dirty="0" smtClean="0"/>
          </a:p>
          <a:p>
            <a:pPr algn="l"/>
            <a:endParaRPr lang="th-TH" dirty="0" smtClean="0"/>
          </a:p>
          <a:p>
            <a:pPr algn="l"/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05149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351693" y="389913"/>
            <a:ext cx="11629292" cy="6221901"/>
          </a:xfrm>
        </p:spPr>
        <p:txBody>
          <a:bodyPr>
            <a:normAutofit/>
          </a:bodyPr>
          <a:lstStyle/>
          <a:p>
            <a:pPr algn="l"/>
            <a:r>
              <a:rPr lang="th-TH" sz="3200" b="1" dirty="0"/>
              <a:t>หากพิจารณาภาพให้ละเอียดจะพบว่าเส้นที่นำมาประสานเป็นภาพส่วนใหญ่เป็นแนวนอนซึ่งให้ความรู้สึกสงบนิ่ง แต่มีภาพล้อเกวียนเป็นเส้นวงกลมที่แลดูขัดแย้งกับเส้นแนวนอนให้ความรู้สึกเคลื่อนไหวแต่มีขอนไม้ 2 ท่อน หนุนล้อเกวียน เพื่อให้หยุดหมุนทำให้ล้อเกวียนเป็นจุดเด่นที่น่าสนใจและสะท้อนหลักธรรมว่า คนเราต้องรู้จักหยุดรู้จักพอเพียงชีวิตจึงจะสงบสุขอย่างแท้จริง</a:t>
            </a:r>
            <a:endParaRPr lang="th-TH" dirty="0" smtClean="0"/>
          </a:p>
          <a:p>
            <a:pPr algn="l"/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204999266"/>
      </p:ext>
    </p:extLst>
  </p:cSld>
  <p:clrMapOvr>
    <a:masterClrMapping/>
  </p:clrMapOvr>
</p:sld>
</file>

<file path=ppt/theme/theme1.xml><?xml version="1.0" encoding="utf-8"?>
<a:theme xmlns:a="http://schemas.openxmlformats.org/drawingml/2006/main" name="เหลี่ยมเพชร">
  <a:themeElements>
    <a:clrScheme name="เหลี่ยมเพชร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เหลี่ยมเพชร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เหลี่ยมเพชร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</TotalTime>
  <Words>552</Words>
  <Application>Microsoft Office PowerPoint</Application>
  <PresentationFormat>แบบจอกว้าง</PresentationFormat>
  <Paragraphs>32</Paragraphs>
  <Slides>5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5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5</vt:i4>
      </vt:variant>
    </vt:vector>
  </HeadingPairs>
  <TitlesOfParts>
    <vt:vector size="11" baseType="lpstr">
      <vt:lpstr>Arial</vt:lpstr>
      <vt:lpstr>Cordia New</vt:lpstr>
      <vt:lpstr>IrisUPC</vt:lpstr>
      <vt:lpstr>Trebuchet MS</vt:lpstr>
      <vt:lpstr>Wingdings 3</vt:lpstr>
      <vt:lpstr>เหลี่ยมเพชร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COM_PC</dc:creator>
  <cp:lastModifiedBy>COM_PC</cp:lastModifiedBy>
  <cp:revision>3</cp:revision>
  <dcterms:created xsi:type="dcterms:W3CDTF">2017-06-26T02:51:41Z</dcterms:created>
  <dcterms:modified xsi:type="dcterms:W3CDTF">2017-06-26T03:17:31Z</dcterms:modified>
</cp:coreProperties>
</file>