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8" r:id="rId1"/>
    <p:sldMasterId id="214748392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72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31673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24437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687567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678415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748803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470806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64748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299930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018630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141798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34546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368928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th-TH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9987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921151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35708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16231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22426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393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277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12058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01864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84597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111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91308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1" r:id="rId1"/>
    <p:sldLayoutId id="2147483922" r:id="rId2"/>
    <p:sldLayoutId id="2147483923" r:id="rId3"/>
    <p:sldLayoutId id="2147483924" r:id="rId4"/>
    <p:sldLayoutId id="2147483925" r:id="rId5"/>
    <p:sldLayoutId id="2147483926" r:id="rId6"/>
    <p:sldLayoutId id="2147483927" r:id="rId7"/>
    <p:sldLayoutId id="2147483928" r:id="rId8"/>
    <p:sldLayoutId id="2147483929" r:id="rId9"/>
    <p:sldLayoutId id="2147483930" r:id="rId10"/>
    <p:sldLayoutId id="214748393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51693" y="389913"/>
            <a:ext cx="11629292" cy="6221901"/>
          </a:xfrm>
        </p:spPr>
        <p:txBody>
          <a:bodyPr>
            <a:normAutofit/>
          </a:bodyPr>
          <a:lstStyle/>
          <a:p>
            <a:r>
              <a:rPr lang="th-TH" sz="3600" b="1" dirty="0" err="1"/>
              <a:t>ทัศน</a:t>
            </a:r>
            <a:r>
              <a:rPr lang="th-TH" sz="3600" b="1" dirty="0"/>
              <a:t>ธาตุในงานทัศนศิลป์ และสิ่งแวดล้อม เหมือนและต่างกันอย่างไร </a:t>
            </a:r>
          </a:p>
          <a:p>
            <a:endParaRPr lang="th-TH" sz="3600" b="1" dirty="0"/>
          </a:p>
          <a:p>
            <a:r>
              <a:rPr lang="th-TH" sz="3600" b="1" dirty="0"/>
              <a:t>นักเรียนได้เรียนรู้มาแล้วว่า ทัศนศิลป์ (</a:t>
            </a:r>
            <a:r>
              <a:rPr lang="en-US" sz="3600" b="1" dirty="0"/>
              <a:t>Visual art) </a:t>
            </a:r>
            <a:r>
              <a:rPr lang="th-TH" sz="3600" b="1" dirty="0"/>
              <a:t>หมายถึง ศิลปะที่มองเห็น และทราบดีว่า </a:t>
            </a:r>
            <a:r>
              <a:rPr lang="th-TH" sz="3600" b="1" dirty="0" err="1"/>
              <a:t>ทัศน</a:t>
            </a:r>
            <a:r>
              <a:rPr lang="th-TH" sz="3600" b="1" dirty="0"/>
              <a:t>ธาตุในงานทัศนศิลป์หมายถึง ส่วนประกอบต่างๆ ที่นำมาจัดเป็นภาพ ได้แก่ เส้น น้ำหนัก ที่ว่าง รูปร่าง รูปทรง สี และลักษณะผิว แต่นักเรียนอาจยังไม่ทราบว่า “สิ่งแวดล้อม” คืออะไร ต่างกับ “ธรรมชาติ” ที่เรียนมาแล้วอย่างไร </a:t>
            </a:r>
            <a:r>
              <a:rPr lang="th-TH" sz="1800" b="1" dirty="0" smtClean="0"/>
              <a:t> </a:t>
            </a:r>
          </a:p>
          <a:p>
            <a:pPr algn="l"/>
            <a:endParaRPr lang="th-TH" dirty="0" smtClean="0"/>
          </a:p>
          <a:p>
            <a:pPr algn="l"/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988436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51693" y="389913"/>
            <a:ext cx="11629292" cy="6221901"/>
          </a:xfrm>
        </p:spPr>
        <p:txBody>
          <a:bodyPr>
            <a:normAutofit/>
          </a:bodyPr>
          <a:lstStyle/>
          <a:p>
            <a:r>
              <a:rPr lang="th-TH" sz="3200" b="1" dirty="0"/>
              <a:t>สิ่งแวดล้อมหมายถึง สิ่งต่างๆ ที่มีอยู่แวดล้อมชีวิตมนุษย์ทั้งสิ่งที่เป็นธรรมชาติซึ่งเกิดขึ้นเอง และสิ่งที่มนุษย์สร้างหรือพัฒนาขึ้น ที่มีผลต่ออารมณ์ความรู้สึกต่างๆ และเป็นแรงบันดาลใจให้เกิดการสร้างสรรค์งานทัศนศิลป์ </a:t>
            </a:r>
          </a:p>
          <a:p>
            <a:endParaRPr lang="th-TH" sz="3200" b="1" dirty="0"/>
          </a:p>
          <a:p>
            <a:r>
              <a:rPr lang="th-TH" sz="3200" b="1" dirty="0"/>
              <a:t>ธรรมชาติ ได้แก่ มนุษย์ด้วยกันเอง สัตว์ พืช ภูเขา แม่น้ำ ทะเล ท้องฟ้า ฯลฯ ซึ่งเป็นแรงบันดาลใจให้คนเรานำมาสร้างงานที่ </a:t>
            </a:r>
          </a:p>
          <a:p>
            <a:endParaRPr lang="th-TH" sz="3200" b="1" dirty="0"/>
          </a:p>
          <a:p>
            <a:r>
              <a:rPr lang="th-TH" sz="3200" b="1" dirty="0"/>
              <a:t>สิ่งที่มนุษย์สร้างขึ้น ได้แก่ บ้านเรือน อาคารเรียน รถเมล์ รถไฟ เครื่องบิน เรือ ฯลฯ </a:t>
            </a:r>
          </a:p>
          <a:p>
            <a:endParaRPr lang="th-TH" sz="3200" b="1" dirty="0"/>
          </a:p>
          <a:p>
            <a:r>
              <a:rPr lang="th-TH" sz="3200" b="1" dirty="0"/>
              <a:t>ดังนั้นธรรมชาติจึงเป็นเพียงส่วนหนึ่งของสิ่งแวดล้อม และยังรวมถึงวิถีชีวิ วัฒนธรรม เหตุการณ์ และอุบัติภัยต่างๆ ที่มีผลต่อการสร้างแรงบันดาลใจให้มนุษย์ นำมาสร้างสรรค์งานทัศนศิลป์ทั้งสิ้น </a:t>
            </a:r>
            <a:endParaRPr lang="th-TH" dirty="0" smtClean="0"/>
          </a:p>
          <a:p>
            <a:pPr algn="l"/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682695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51693" y="4000500"/>
            <a:ext cx="11629292" cy="2611314"/>
          </a:xfrm>
        </p:spPr>
        <p:txBody>
          <a:bodyPr>
            <a:normAutofit/>
          </a:bodyPr>
          <a:lstStyle/>
          <a:p>
            <a:pPr algn="l"/>
            <a:endParaRPr lang="th-TH" sz="3200" b="1" dirty="0" smtClean="0"/>
          </a:p>
          <a:p>
            <a:pPr algn="l"/>
            <a:endParaRPr lang="th-TH" sz="3200" b="1" dirty="0" smtClean="0"/>
          </a:p>
          <a:p>
            <a:pPr algn="l"/>
            <a:endParaRPr lang="th-TH" dirty="0" smtClean="0"/>
          </a:p>
          <a:p>
            <a:pPr algn="l"/>
            <a:endParaRPr lang="th-TH" dirty="0"/>
          </a:p>
        </p:txBody>
      </p:sp>
      <p:pic>
        <p:nvPicPr>
          <p:cNvPr id="2" name="รูปภาพ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7414" y="385762"/>
            <a:ext cx="5657850" cy="3190875"/>
          </a:xfrm>
          <a:prstGeom prst="rect">
            <a:avLst/>
          </a:prstGeom>
        </p:spPr>
      </p:pic>
      <p:sp>
        <p:nvSpPr>
          <p:cNvPr id="4" name="สี่เหลี่ยมผืนผ้า 3"/>
          <p:cNvSpPr/>
          <p:nvPr/>
        </p:nvSpPr>
        <p:spPr>
          <a:xfrm>
            <a:off x="800100" y="4000500"/>
            <a:ext cx="10820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>
                <a:solidFill>
                  <a:schemeClr val="bg1"/>
                </a:solidFill>
              </a:rPr>
              <a:t>ภาพแสดง วิถีชีวิตและวัฒนธรรมของชาวชุมชนที่สะท้อนความรู้สึกศรัทธาเลื่อมใดในพระศาสนา นับเป็นข้อมูล เป็นต้นแบบ หรือเป็นแรงบันดาลใจให้มนุษย์เกิดความรู้สึกปรารถนาที่จะถ่ายทอดเป็นงานทัศนศิลป์ </a:t>
            </a:r>
            <a:endParaRPr lang="th-TH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1097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51693" y="389913"/>
            <a:ext cx="11629292" cy="6221901"/>
          </a:xfrm>
        </p:spPr>
        <p:txBody>
          <a:bodyPr>
            <a:normAutofit/>
          </a:bodyPr>
          <a:lstStyle/>
          <a:p>
            <a:r>
              <a:rPr lang="th-TH" b="1" dirty="0"/>
              <a:t>ดังนั้นทัศนคติในสิ่งแวดล้อมจึงหมายถึง ส่วนประกอบเท่าที่แฝงอยู่ในสิ่งแวดล้อมรอบตัวเรา ทั้งในส่วนที่เป็นธรรมชาติและในส่วนที่มนุษย์สร้างขึ้น ได้แก่ เส้น น้ำหนัก ที่ว่าง รูปร่าง รูปทรง และลักษณะผิว </a:t>
            </a:r>
          </a:p>
          <a:p>
            <a:endParaRPr lang="th-TH" b="1" dirty="0"/>
          </a:p>
          <a:p>
            <a:r>
              <a:rPr lang="th-TH" b="1" dirty="0" err="1"/>
              <a:t>ทัศน</a:t>
            </a:r>
            <a:r>
              <a:rPr lang="th-TH" b="1" dirty="0"/>
              <a:t>ธาตุในงานทัศนศิลป์ มีความเหมือนกับ</a:t>
            </a:r>
            <a:r>
              <a:rPr lang="th-TH" b="1" dirty="0" err="1"/>
              <a:t>ทัศน</a:t>
            </a:r>
            <a:r>
              <a:rPr lang="th-TH" b="1" dirty="0"/>
              <a:t>ธาตุในสิ่งแวดล้อม กล่าวคือ ในงานทัศนศิลป์และในสิ่งแวดล้อมต่างก็อาศัย</a:t>
            </a:r>
            <a:r>
              <a:rPr lang="th-TH" b="1" dirty="0" err="1"/>
              <a:t>ทัศน</a:t>
            </a:r>
            <a:r>
              <a:rPr lang="th-TH" b="1" dirty="0"/>
              <a:t>ธาตุสร้างภาพแห่งความงามให้ปรากฏแก่สายตา ความงามจึงเป็นแนวร่วมของทัศนศิลป์กับสิ่งแวดล้อม </a:t>
            </a:r>
          </a:p>
          <a:p>
            <a:endParaRPr lang="th-TH" b="1" dirty="0"/>
          </a:p>
          <a:p>
            <a:r>
              <a:rPr lang="th-TH" b="1" dirty="0"/>
              <a:t>ในขณะเดียวกัน </a:t>
            </a:r>
            <a:r>
              <a:rPr lang="th-TH" b="1" dirty="0" err="1"/>
              <a:t>ทัศน</a:t>
            </a:r>
            <a:r>
              <a:rPr lang="th-TH" b="1" dirty="0"/>
              <a:t>ธาตุในงานทัศนศิลป์ ก็แตกต่างกับ</a:t>
            </a:r>
            <a:r>
              <a:rPr lang="th-TH" b="1" dirty="0" err="1"/>
              <a:t>ทัศน</a:t>
            </a:r>
            <a:r>
              <a:rPr lang="th-TH" b="1" dirty="0"/>
              <a:t>ธาตุในสิ่งแวดล้อม กล่าวคือ </a:t>
            </a:r>
            <a:r>
              <a:rPr lang="th-TH" b="1" dirty="0" err="1"/>
              <a:t>ทัศน</a:t>
            </a:r>
            <a:r>
              <a:rPr lang="th-TH" b="1" dirty="0"/>
              <a:t>ธาตุในงานทัศนศิลป์เป็นสิ่งที่มนุษย์สร้างขึ้นใหม่ จงใจให้เป็นผลงานศิลปะ แต่</a:t>
            </a:r>
            <a:r>
              <a:rPr lang="th-TH" b="1" dirty="0" err="1"/>
              <a:t>ทัศน</a:t>
            </a:r>
            <a:r>
              <a:rPr lang="th-TH" b="1" dirty="0"/>
              <a:t>ธาตุในสิ่งแวดล้อม เป็นสิ่งที่เกิดขึ้นเอง หรือมีอยู่ก่อนแล้ว หากจะเปลี่ยนแปลงเป็นงานศิลปะได้มนุษย์ต้องนำมาสร้างสรรค์ </a:t>
            </a:r>
            <a:endParaRPr lang="th-TH" dirty="0" smtClean="0"/>
          </a:p>
          <a:p>
            <a:pPr algn="l"/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05149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51693" y="389913"/>
            <a:ext cx="11629292" cy="6221901"/>
          </a:xfrm>
        </p:spPr>
        <p:txBody>
          <a:bodyPr>
            <a:normAutofit/>
          </a:bodyPr>
          <a:lstStyle/>
          <a:p>
            <a:r>
              <a:rPr lang="th-TH" b="1" dirty="0"/>
              <a:t>ความสัมพันธ์ระหว่าง</a:t>
            </a:r>
            <a:r>
              <a:rPr lang="th-TH" b="1" dirty="0" err="1"/>
              <a:t>ทัศน</a:t>
            </a:r>
            <a:r>
              <a:rPr lang="th-TH" b="1" dirty="0"/>
              <a:t>ธาตุในสิ่งแวดล้อม และในงานทัศนศิลป์ </a:t>
            </a:r>
          </a:p>
          <a:p>
            <a:r>
              <a:rPr lang="th-TH" b="1" dirty="0" smtClean="0"/>
              <a:t>เส้น</a:t>
            </a:r>
            <a:r>
              <a:rPr lang="th-TH" b="1" dirty="0"/>
              <a:t> สร้างอารมณ์และความรู้สึก </a:t>
            </a:r>
          </a:p>
          <a:p>
            <a:r>
              <a:rPr lang="th-TH" b="1" dirty="0" smtClean="0"/>
              <a:t>	เส้น </a:t>
            </a:r>
            <a:r>
              <a:rPr lang="th-TH" b="1" dirty="0"/>
              <a:t>(</a:t>
            </a:r>
            <a:r>
              <a:rPr lang="en-US" b="1" dirty="0"/>
              <a:t>line) </a:t>
            </a:r>
            <a:r>
              <a:rPr lang="th-TH" b="1" dirty="0"/>
              <a:t>หมายถึงการนำจุดมาวางเรียงต่อเนื่องกัน หรือการลากเส้นระหว่างจุดหรือการขูดขีดเป็นริ้วรอยต่างๆ เส้นเป็นพื้นฐานสำคัญของการวาดภาพ เพราะสามารถใช้ในการร่างภาพ เขียนรูปร่าง รูปทรง ใช้ในการแรเงา และนำมาจัดองค์ประกอบ หรือใช้เป็นจุดเริ่มต้นในการประดิษฐ์สร้างสรรค์งานใดๆ ก็ได้ </a:t>
            </a:r>
          </a:p>
          <a:p>
            <a:r>
              <a:rPr lang="th-TH" b="1" dirty="0" smtClean="0"/>
              <a:t>	เนื่องจาก</a:t>
            </a:r>
            <a:r>
              <a:rPr lang="th-TH" b="1" dirty="0"/>
              <a:t>เส้นให้ความรู้สึกต่ออารมณ์จิตใจของมนุษย์ เราจึงสามารถนำเส้นมาสร้างสรรค์เป็นงานศิลปะที่ให้คุณค่าทางความงามและอารมณ์ความรู้สึกได้โดยง่าย </a:t>
            </a:r>
            <a:endParaRPr lang="th-TH" b="1" dirty="0" smtClean="0"/>
          </a:p>
          <a:p>
            <a:r>
              <a:rPr lang="th-TH" dirty="0" smtClean="0"/>
              <a:t>	เส้น</a:t>
            </a:r>
            <a:r>
              <a:rPr lang="th-TH" dirty="0"/>
              <a:t>ในสิ่งแวดล้อม การเรียนรู้จังหวะลีลาของเส้นในธรรมชาติและสิ่งแวดล้อม จะเป็นแรงบันดาลใจและเป็นแม่แบบให้คนเรานำเส้นมาสร้างสรรค์งานศิลปะได้ </a:t>
            </a:r>
          </a:p>
          <a:p>
            <a:endParaRPr lang="th-TH" dirty="0"/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204999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51693" y="389913"/>
            <a:ext cx="11629292" cy="6221901"/>
          </a:xfrm>
        </p:spPr>
        <p:txBody>
          <a:bodyPr>
            <a:normAutofit/>
          </a:bodyPr>
          <a:lstStyle/>
          <a:p>
            <a:r>
              <a:rPr lang="th-TH" b="1" dirty="0"/>
              <a:t>น้ำหนัก หรือแสงเงา สร้างมิติและความงาม </a:t>
            </a:r>
          </a:p>
          <a:p>
            <a:endParaRPr lang="th-TH" b="1" dirty="0"/>
          </a:p>
          <a:p>
            <a:r>
              <a:rPr lang="th-TH" b="1" dirty="0"/>
              <a:t>น้ำหนัก (</a:t>
            </a:r>
            <a:r>
              <a:rPr lang="en-US" b="1" dirty="0"/>
              <a:t>valve) </a:t>
            </a:r>
            <a:r>
              <a:rPr lang="th-TH" b="1" dirty="0"/>
              <a:t>หมายถึง ค่าของแสงและเงาที่ทำให้ภาพพึงปรากฏ มีน้ำหนักอ่อนแก่ และมีมิติหรือมีความตื้นลึก ซึ่งมีผลต่ออารมณ์ และความรู้สึกของมนุษย์ แต่เดิมเรารู้จักกันแต่เรื่องของแสงเงาซึ่งเป็นส่วนประกอบพื้นฐานของงานทัศนศิลป์ </a:t>
            </a:r>
          </a:p>
          <a:p>
            <a:endParaRPr lang="th-TH" b="1" dirty="0"/>
          </a:p>
          <a:p>
            <a:r>
              <a:rPr lang="th-TH" b="1" dirty="0"/>
              <a:t>แสงเงา </a:t>
            </a:r>
            <a:r>
              <a:rPr lang="th-TH" b="1" dirty="0" smtClean="0"/>
              <a:t>หมายถึง </a:t>
            </a:r>
            <a:r>
              <a:rPr lang="th-TH" b="1" dirty="0"/>
              <a:t>ลักษณะของแสงที่ส่องมากระทบวัตถุ ทำให้เกิดแสงสว่างบริเวณที่แสงส่องมากระทบ และเกิดเงาบริเวณที่ไม่ได้รับแสงรวมทั้งเกิดเงาตกทอดของวัตถุนั้นลงบนพื้นในทิศทางตรงกันข้ามกับแสง น้ำหนักและแสงเงามีคุณค่าในการสร้างภาพให้มีมิติความตื้นลึก มีระยะใกล้ไกล มีความเหมือนจริง และเกิดคุณค่าทางความงาม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789560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51693" y="389913"/>
            <a:ext cx="11629292" cy="6221901"/>
          </a:xfrm>
        </p:spPr>
        <p:txBody>
          <a:bodyPr>
            <a:normAutofit lnSpcReduction="10000"/>
          </a:bodyPr>
          <a:lstStyle/>
          <a:p>
            <a:r>
              <a:rPr lang="th-TH" b="1" dirty="0"/>
              <a:t>ที่ว่าง สร้างความงามอย่างผ่อนคลาย </a:t>
            </a:r>
          </a:p>
          <a:p>
            <a:endParaRPr lang="th-TH" b="1" dirty="0"/>
          </a:p>
          <a:p>
            <a:r>
              <a:rPr lang="th-TH" b="1" dirty="0"/>
              <a:t>ที่ว่างหรือบริเวณว่าง (</a:t>
            </a:r>
            <a:r>
              <a:rPr lang="en-US" b="1" dirty="0"/>
              <a:t>space) </a:t>
            </a:r>
            <a:r>
              <a:rPr lang="th-TH" b="1" dirty="0"/>
              <a:t>หมายถึง ช่องว่างของภาพหรือพื้นที่ว่าง ทั้งในบริเวณล้อมรอบรูปทรง พื้นที่ระหว่างรูปทรงหรือพื้นที่ว่างภายในรูปทรง ซึ่งจะช่วยให้เรามองเห็นภาพที่แลดูที่ปลอดโปร่ง ผ่อนคลาย ไม่อึดอัด และมีคุณค่าทางความงาม </a:t>
            </a:r>
          </a:p>
          <a:p>
            <a:r>
              <a:rPr lang="th-TH" b="1" dirty="0"/>
              <a:t>ภาพที่ไม่มีที่ว่างเลยอาจทำให้และดูทึบตัน ขาดมิติ ทำให้อึดอัดไม่สาบตา ไม่สบายใจและมีคุณค่าทางความงามน้อย </a:t>
            </a:r>
          </a:p>
          <a:p>
            <a:r>
              <a:rPr lang="th-TH" b="1" dirty="0"/>
              <a:t>ช่องว่างในธรรมชาติ ที่มองดูแล้วปลอดโปร่ง ช่องว่างในงานทัศนศิลป์ซึ่งศิลปินได้ถ่ายทอดไม่ทึบตัน และสร้างแรงบันดาลใจให้เกิดการความงามจินตนาการเป็นงานศิลปะ รูปร่าง – รูปทรง จากเส้นเป็นภาพ </a:t>
            </a:r>
          </a:p>
          <a:p>
            <a:r>
              <a:rPr lang="th-TH" b="1" dirty="0"/>
              <a:t>รูปร่าง (</a:t>
            </a:r>
            <a:r>
              <a:rPr lang="en-US" b="1" dirty="0"/>
              <a:t>shape) </a:t>
            </a:r>
            <a:r>
              <a:rPr lang="th-TH" b="1" dirty="0"/>
              <a:t>หมายถึง เส้นรอบนอกของวัตถุ สิ่งของเครื่องใช้ คน สัตว์ ต้นไม้ เป็นต้น มีลักษณะเป็น ๒ มิติ คือ มีความกว้าง – </a:t>
            </a:r>
            <a:r>
              <a:rPr lang="th-TH" b="1" dirty="0" smtClean="0"/>
              <a:t>ยาว</a:t>
            </a:r>
            <a:endParaRPr lang="th-TH" b="1" dirty="0"/>
          </a:p>
          <a:p>
            <a:r>
              <a:rPr lang="th-TH" b="1" dirty="0"/>
              <a:t>รูปทรง (</a:t>
            </a:r>
            <a:r>
              <a:rPr lang="en-US" b="1" dirty="0"/>
              <a:t>form) </a:t>
            </a:r>
            <a:r>
              <a:rPr lang="th-TH" b="1" dirty="0"/>
              <a:t>หมายถึง รูปวัตถุ สิ่งของ เครื่องใช้ คนสัตว์ ต้นไม้ เป็นต้น มีลักษณะเป็น ๓ มิติ คือ มีความกว้าง –ยาว – หนา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476328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51693" y="389913"/>
            <a:ext cx="11629292" cy="6221901"/>
          </a:xfrm>
        </p:spPr>
        <p:txBody>
          <a:bodyPr>
            <a:normAutofit/>
          </a:bodyPr>
          <a:lstStyle/>
          <a:p>
            <a:r>
              <a:rPr lang="th-TH" b="1" dirty="0"/>
              <a:t>รูปร่างและรูปทรงเป็นส่วนประกอบที่เกิดจากการนำเส้นมาประกอบเป็นรูปภาพ ดังนั้น การฝึกใช้เส้นที่ชำนาญและแม่นยำจะนำมาสู่การเขียนภาพ รูปร่างรูปทรงได้ดี การสังเกตรูปร่างหรือเส้นรอบนอกของวัตถุสิ่งของ จะช่วยให้เราเห็นภาพที่จะวาดได้ชัดเจน และช่วยให้ร่างภาพได้ชัดเจน </a:t>
            </a:r>
            <a:endParaRPr lang="th-TH" b="1" dirty="0" smtClean="0"/>
          </a:p>
          <a:p>
            <a:endParaRPr lang="th-TH" b="1" dirty="0"/>
          </a:p>
          <a:p>
            <a:r>
              <a:rPr lang="th-TH" dirty="0"/>
              <a:t>สี สร้างจุดเด่นและความงาม </a:t>
            </a:r>
          </a:p>
          <a:p>
            <a:endParaRPr lang="th-TH" dirty="0"/>
          </a:p>
          <a:p>
            <a:r>
              <a:rPr lang="th-TH" dirty="0"/>
              <a:t>สี (</a:t>
            </a:r>
            <a:r>
              <a:rPr lang="en-US" dirty="0" err="1"/>
              <a:t>colour</a:t>
            </a:r>
            <a:r>
              <a:rPr lang="en-US" dirty="0"/>
              <a:t>) </a:t>
            </a:r>
            <a:r>
              <a:rPr lang="th-TH" dirty="0"/>
              <a:t>หมายถึง ลักษณะความเข้มข้นของแสงที่ส่องมากระทบนัยน์ตาของเราให้เห็นเป็นสีต่างๆ ซึ่งจำเป็นต้องมี แสงสว่างส่อง มากระทบวัตถุนั้นๆ เราจึงเห็นสีและความสวยงามได้ </a:t>
            </a:r>
          </a:p>
          <a:p>
            <a:endParaRPr lang="th-TH" dirty="0"/>
          </a:p>
          <a:p>
            <a:r>
              <a:rPr lang="th-TH" dirty="0"/>
              <a:t>สี นับว่ามีความเกี่ยวข้องกับอารมณ์และความรู้สึกของมนุษย์เป็นอย่างมาก และเป็นประโยชน์ในการสร้างงานศิลปะ สร้างจุดเด่นของภาพ และความสวยงามมีชีวิตชีวา </a:t>
            </a:r>
          </a:p>
        </p:txBody>
      </p:sp>
    </p:spTree>
    <p:extLst>
      <p:ext uri="{BB962C8B-B14F-4D97-AF65-F5344CB8AC3E}">
        <p14:creationId xmlns:p14="http://schemas.microsoft.com/office/powerpoint/2010/main" val="17347836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ตัวเมือง">
  <a:themeElements>
    <a:clrScheme name="ตัวเมือง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ตัวเมือง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ตัวเมือง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TM02900743[[fn=ชีวภาพ]]</Template>
  <TotalTime>71</TotalTime>
  <Words>842</Words>
  <Application>Microsoft Office PowerPoint</Application>
  <PresentationFormat>แบบจอกว้าง</PresentationFormat>
  <Paragraphs>42</Paragraphs>
  <Slides>8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6</vt:i4>
      </vt:variant>
      <vt:variant>
        <vt:lpstr>ธีม</vt:lpstr>
      </vt:variant>
      <vt:variant>
        <vt:i4>2</vt:i4>
      </vt:variant>
      <vt:variant>
        <vt:lpstr>ชื่อเรื่องสไลด์</vt:lpstr>
      </vt:variant>
      <vt:variant>
        <vt:i4>8</vt:i4>
      </vt:variant>
    </vt:vector>
  </HeadingPairs>
  <TitlesOfParts>
    <vt:vector size="16" baseType="lpstr">
      <vt:lpstr>Angsana New</vt:lpstr>
      <vt:lpstr>Arial</vt:lpstr>
      <vt:lpstr>Calibri</vt:lpstr>
      <vt:lpstr>Calibri Light</vt:lpstr>
      <vt:lpstr>Cordia New</vt:lpstr>
      <vt:lpstr>Wingdings 2</vt:lpstr>
      <vt:lpstr>HDOfficeLightV0</vt:lpstr>
      <vt:lpstr>ตัวเมือง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COM_PC</dc:creator>
  <cp:lastModifiedBy>COM_PC</cp:lastModifiedBy>
  <cp:revision>4</cp:revision>
  <dcterms:created xsi:type="dcterms:W3CDTF">2017-06-26T02:51:41Z</dcterms:created>
  <dcterms:modified xsi:type="dcterms:W3CDTF">2017-06-26T04:03:38Z</dcterms:modified>
</cp:coreProperties>
</file>