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  <p:sldMasterId id="2147483920" r:id="rId2"/>
  </p:sldMasterIdLst>
  <p:sldIdLst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16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443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875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7841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4880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7080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4748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29993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1863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4179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454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6892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th-TH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98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92115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708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623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242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20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18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459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1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9130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r>
              <a:rPr lang="th-TH" b="1" dirty="0"/>
              <a:t>เราจะใช้</a:t>
            </a:r>
            <a:r>
              <a:rPr lang="th-TH" b="1" dirty="0" err="1"/>
              <a:t>ทัศน</a:t>
            </a:r>
            <a:r>
              <a:rPr lang="th-TH" b="1" dirty="0"/>
              <a:t>ธาตุปกป้องคุ้มครองสิ่งแวดล้อมได้จริงหรือ </a:t>
            </a:r>
            <a:endParaRPr lang="th-TH" b="1" dirty="0" smtClean="0"/>
          </a:p>
          <a:p>
            <a:endParaRPr lang="th-TH" b="1" dirty="0"/>
          </a:p>
          <a:p>
            <a:r>
              <a:rPr lang="th-TH" b="1" dirty="0" smtClean="0"/>
              <a:t>	ดังที่</a:t>
            </a:r>
            <a:r>
              <a:rPr lang="th-TH" b="1" dirty="0"/>
              <a:t>กล่าวมาแล้ว สิ่งแวดล้อมประกอบด้วย 2 ส่วน ได้แก่ สิ่งแวดล้อมที่เป็นธรรมชาติ และสิ่งแวดล้อมที่มนุษย์สร้างขึ้น และสิ่งแวดล้อมเหล่านี้เป็นทั้งต้นแบบและแรงบันดาลใจให้มนุษย์สร้างสรรค์งานทัศนศิลป์ เนื่องจากในสิ่งแวดล้อมได้แฝงความงามของ</a:t>
            </a:r>
            <a:r>
              <a:rPr lang="th-TH" b="1" dirty="0" err="1"/>
              <a:t>ทัศน</a:t>
            </a:r>
            <a:r>
              <a:rPr lang="th-TH" b="1" dirty="0"/>
              <a:t>ธาตุต่างๆ ไว้ มนุษย์จึงนำ</a:t>
            </a:r>
            <a:r>
              <a:rPr lang="th-TH" b="1" dirty="0" err="1"/>
              <a:t>ทัศน</a:t>
            </a:r>
            <a:r>
              <a:rPr lang="th-TH" b="1" dirty="0"/>
              <a:t>ธาตุที่อยู่ในธรรมชาติและสิ่งแวดล้อม เช่น เส้น สี แสงเงาเป็นต้น มาสร้างสรรค์ความงาม ดังนั้น สิ่งแวดล้อมจึงมีคุณค่าต่อการสร้างงานศิลปะเป็นอย่างยิ่ง </a:t>
            </a:r>
            <a:endParaRPr lang="th-TH" b="1" dirty="0" smtClean="0"/>
          </a:p>
          <a:p>
            <a:r>
              <a:rPr lang="th-TH" b="1" dirty="0" smtClean="0"/>
              <a:t>	นอกจากนี้</a:t>
            </a:r>
            <a:r>
              <a:rPr lang="th-TH" b="1" dirty="0"/>
              <a:t>สิ่งแวดล้อมยังมีส่วนเกื้อกูลต่อชีวิตมนุษย์โดยไม่จบสิ้น ทรัพยากรธรรมชาติได้ให้ปัจจัย 4 ประการ ได้แก่ อาหาร เครื่องนุ่งห่ม ที่อยู่อาศัย และยารักษาโรค สิ่งแวดล้อมที่ดียังช่วยให้อากาศที่บริสุทธิ์แก่เรา เป็นสถานที่พักผ่อนหย่อนใจ และที่ออกกำลังกาย ช่วยให้คนเรามีความสุขสมบูรณ์ทั้งทางร่างกายและทางจิตใจ ซึ่งจะส่งผลไปถึงพัฒนาการด้านสติปัญญาของเด็กอีกด้วย</a:t>
            </a:r>
          </a:p>
        </p:txBody>
      </p:sp>
    </p:spTree>
    <p:extLst>
      <p:ext uri="{BB962C8B-B14F-4D97-AF65-F5344CB8AC3E}">
        <p14:creationId xmlns:p14="http://schemas.microsoft.com/office/powerpoint/2010/main" val="30514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92500" lnSpcReduction="20000"/>
          </a:bodyPr>
          <a:lstStyle/>
          <a:p>
            <a:r>
              <a:rPr lang="th-TH" sz="3900" b="1" dirty="0"/>
              <a:t>ปัญหาความเสื่อมโทรมของสิ่งแวดล้อม </a:t>
            </a:r>
          </a:p>
          <a:p>
            <a:endParaRPr lang="th-TH" b="1" dirty="0"/>
          </a:p>
          <a:p>
            <a:r>
              <a:rPr lang="th-TH" b="1" dirty="0"/>
              <a:t>ท่ามกลางความเจริญเติบโตทางเศรษฐกิจ สังคม และเทคโนโลยีที่มีการเปลี่ยนแปลงไปอย่างรวดเร็ว ทำให้สิ่งแวดล้อมรอบตัวเราได้รับผลกระทบอย่างหลีกเลี่ยงมิได้ นั่นก็คือสภาพความเสื่อมโทรมของสิ่งแวดล้อมหรือที่เรียกว่า “สิ่งแวดล้อมเป็นพิษ” หรือ “มลวาวะ” (</a:t>
            </a:r>
            <a:r>
              <a:rPr lang="en-US" b="1" dirty="0"/>
              <a:t>pollution) </a:t>
            </a:r>
            <a:r>
              <a:rPr lang="th-TH" b="1" dirty="0"/>
              <a:t>ซึ่งต้นเหตุของสิ่งแวดล้อมเป็นพิษเกิดจากการทำลายล้างของมนุษย์ ทำให้สิ่งแวดล้อมที่บริสุทธิ์ต้องสูญเสียไป กลายเป็นมลภาวะต่างๆ ได้แก่ </a:t>
            </a:r>
          </a:p>
          <a:p>
            <a:endParaRPr lang="th-TH" b="1" dirty="0"/>
          </a:p>
          <a:p>
            <a:r>
              <a:rPr lang="th-TH" b="1" dirty="0"/>
              <a:t>มลภาวะทางสายตา (</a:t>
            </a:r>
            <a:r>
              <a:rPr lang="en-US" b="1" dirty="0"/>
              <a:t>Visual pollution) </a:t>
            </a:r>
            <a:r>
              <a:rPr lang="th-TH" b="1" dirty="0"/>
              <a:t>หมายถึง สิ่งแวดล้อมที่ไม่น่าดู ไม่น่าชื่นชม ดูแล้วมีความรู้สึกอุจาดลูกนัยน์ตา ซึ่งเรียกว่า “ทัศนะอุจาด” เช่น การขีดเขียน พ่นสีหรือเขียนคำหยาบบนผนังกำแพงในที่สาธารณะ ป้ายโฆษณาริมถนนที่รกรุงรังหรือบดบังป้ายสัญญาณจราจร ซึ่งอาจทำให้เกิดอุบัติเหตุ เป็นต้น </a:t>
            </a:r>
          </a:p>
          <a:p>
            <a:endParaRPr lang="th-TH" b="1" dirty="0"/>
          </a:p>
          <a:p>
            <a:r>
              <a:rPr lang="th-TH" b="1" dirty="0"/>
              <a:t>มลภาวะทางอากาศ (</a:t>
            </a:r>
            <a:r>
              <a:rPr lang="en-US" b="1" dirty="0"/>
              <a:t>pollution) </a:t>
            </a:r>
            <a:r>
              <a:rPr lang="th-TH" b="1" dirty="0"/>
              <a:t>หมายถึง สภาพอากาศที่ไม่บริสุทธิ์ ประกอบด้วย ก๊าซคาร์บอนไดออกไซด์สารตะกั่วจากท่อไอเสียรถยนต์ สารพิษจากควันบุหรี่ ฯลฯ ซึ่งส่งผลกระทบต่อสุขภาพ ทำให้เป็นโรคต่างๆ เช่น โรคปอด โรคทางเดินหายใจและวัณโรค ถุงลมโป่งพอง เป็นต้น มลพิษทางอากาศเกิดจากการใช้พลังงานของมนุษย์ที่เกินขอบเขต และไม่มีวิธีการป้องกันแก้ไขที่ดีพอ รวมทั้งค่านิยมในการสูบบุหรี่ โดยเฉพาะอย่างยิ่งอัตราการสูบบุหรี่ของเยาวชนชายและหญิง ที่ทวีจำนวนเพิ่มขึ้นอย่างน่าตกใจ </a:t>
            </a:r>
            <a:endParaRPr lang="th-TH" dirty="0"/>
          </a:p>
          <a:p>
            <a:endParaRPr lang="th-TH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3014209" y="5923376"/>
            <a:ext cx="54777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ลักษณะผิวในธรรมชาติและลักษณะผิวในงานทัศนศิลป์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999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92500" lnSpcReduction="10000"/>
          </a:bodyPr>
          <a:lstStyle/>
          <a:p>
            <a:r>
              <a:rPr lang="th-TH" b="1" dirty="0" smtClean="0"/>
              <a:t>	มลภาวะ</a:t>
            </a:r>
            <a:r>
              <a:rPr lang="th-TH" b="1" dirty="0"/>
              <a:t>ทางเสียง (</a:t>
            </a:r>
            <a:r>
              <a:rPr lang="en-US" b="1" dirty="0"/>
              <a:t>Sound pollution) </a:t>
            </a:r>
            <a:r>
              <a:rPr lang="th-TH" b="1" dirty="0"/>
              <a:t>หมายถึง สภาพแวดล้อมที่มีเสียงดังเกินกว่าสภาวะปกติ และมีความต่อเนื่องยาวนาน ซึ่งจะมีผลต่อประสาทการรับรู้ทางหู จากระดับไม่รุนแรง สร้างความเดือดร้อนรำคาญ มีผลกระทบต่อเด็ก ผู้สูงอายุ ผู้ป่วย จนถึงขึ้นสูญเสียการได้ยิน นับว่ามีผลเสียต่อสภาพจิตใจและร่างกายเป็นอย่างยิ่ง สาเหตุของมลภาวะทางเสียงเกิดจากการใช้พลังงานของเครื่องจักรกล เช่น เสียงเครื่องบินขึ้นลง บริเวณท่าอากาศยาน เสียงการเร่งเครื่องยนต์ของรถจักรยานยนต์ รถยนต์ และเรือยนต์ โดยเฉพาะเครื่องยนต์ที่มีการตกแต่งดัดแปลงเสียง เครื่องจักรโรงงานอุตสาหกรรม เป็นต้น </a:t>
            </a:r>
            <a:endParaRPr lang="th-TH" b="1" dirty="0" smtClean="0"/>
          </a:p>
          <a:p>
            <a:r>
              <a:rPr lang="th-TH" dirty="0" smtClean="0"/>
              <a:t>	มลภาวะ</a:t>
            </a:r>
            <a:r>
              <a:rPr lang="th-TH" dirty="0"/>
              <a:t>ทางเสียง ในบางสถานการณ์ก็หลีกเลี่ยงได้ยาก เช่น บ้านเรือนที่ตั้งอยู่ใกล้สนามบิน แต่ถ้าหากได้รับความร่วมมือจากทุกฝ่ายที่เกี่ยวข้อง ก็จะสามารถบรรเทาความเสียหายได้ในระดับหนึ่ง </a:t>
            </a:r>
          </a:p>
          <a:p>
            <a:endParaRPr lang="th-TH" dirty="0"/>
          </a:p>
          <a:p>
            <a:r>
              <a:rPr lang="th-TH" dirty="0"/>
              <a:t>เราจึงควรช่วยกันใช้หลัก</a:t>
            </a:r>
            <a:r>
              <a:rPr lang="th-TH" dirty="0" err="1"/>
              <a:t>ทัศน</a:t>
            </a:r>
            <a:r>
              <a:rPr lang="th-TH" dirty="0"/>
              <a:t>ธาตุช่วยปกป้องคุ้มครองสิ่งแวดล้อม </a:t>
            </a:r>
          </a:p>
          <a:p>
            <a:endParaRPr lang="th-TH" dirty="0"/>
          </a:p>
          <a:p>
            <a:r>
              <a:rPr lang="th-TH" dirty="0" smtClean="0"/>
              <a:t>	ใน</a:t>
            </a:r>
            <a:r>
              <a:rPr lang="th-TH" dirty="0"/>
              <a:t>ฐานะที่นักเรียนได้เรียนรู้เรื่องราวของ</a:t>
            </a:r>
            <a:r>
              <a:rPr lang="th-TH" dirty="0" err="1"/>
              <a:t>ทัศน</a:t>
            </a:r>
            <a:r>
              <a:rPr lang="th-TH" dirty="0"/>
              <a:t>ธาตุในสิ่งแวดล้อม ทำให้เข้าใจรูปแบบความงาม และคุณค่าของ</a:t>
            </a:r>
            <a:r>
              <a:rPr lang="th-TH" dirty="0" err="1"/>
              <a:t>ทัศน</a:t>
            </a:r>
            <a:r>
              <a:rPr lang="th-TH" dirty="0"/>
              <a:t>ธาตุ ซึ่งได้แก่ เส้น น้ำหนัก หรือแสงเงา ที่ว่าง รูปร่าง รูปทรง สี และลักษณะผิว ดังนั้นในการปกป้องคุ้มครองสิ่งแวดล้อมให้ดำรงคงอยู่คู่โลกของเราตลอดไป เราสามารถนำหลักการของ</a:t>
            </a:r>
            <a:r>
              <a:rPr lang="th-TH" dirty="0" err="1"/>
              <a:t>ทัศน</a:t>
            </a:r>
            <a:r>
              <a:rPr lang="th-TH" dirty="0"/>
              <a:t>ธาตุมาใช้ได้ดังนี้ </a:t>
            </a:r>
          </a:p>
        </p:txBody>
      </p:sp>
    </p:spTree>
    <p:extLst>
      <p:ext uri="{BB962C8B-B14F-4D97-AF65-F5344CB8AC3E}">
        <p14:creationId xmlns:p14="http://schemas.microsoft.com/office/powerpoint/2010/main" val="1217344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r>
              <a:rPr lang="th-TH" b="1" dirty="0"/>
              <a:t>1. การออกแบบโปสเตอร์รณรงค์อนุรักษ์สิ่งแวดล้อม โปสเตอร์รณรงค์อนุรักษ์สิ่งแวดล้อม หมายถึง ภาพและข้อความประชาสัมพันธ์ เพื่อจูงใจและเชิญชวนให้ผู้คนในโลกร่วมกันปกป้องคุ้มครอง และไม่ทำลายธรรมชาติและสิ่งแวดล้อม เช่น โปสเตอร์รณรงค์อนุรักษ์สิ่งแวดล้อมโดยรวม โปสเตอร์รณรงค์ปลูกต้นไม้ โปสเตอร์รณรงค์การอนุรักษ์พลังงาน โปสเตอร์เชิญชวนให้แยกขยะ เป็นต้น </a:t>
            </a:r>
            <a:endParaRPr lang="th-TH" b="1" dirty="0" smtClean="0"/>
          </a:p>
          <a:p>
            <a:endParaRPr lang="th-TH" b="1" dirty="0"/>
          </a:p>
          <a:p>
            <a:r>
              <a:rPr lang="th-TH" b="1" dirty="0"/>
              <a:t>จะนำหลัก</a:t>
            </a:r>
            <a:r>
              <a:rPr lang="th-TH" b="1" dirty="0" err="1"/>
              <a:t>ทัศน</a:t>
            </a:r>
            <a:r>
              <a:rPr lang="th-TH" b="1" dirty="0"/>
              <a:t>ธาตุมาออกแบบโปสเตอร์รณรงค์อนุรักษ์สิ่งแวดล้อมนี้ได้อย่างไร </a:t>
            </a:r>
          </a:p>
          <a:p>
            <a:endParaRPr lang="th-TH" b="1" dirty="0"/>
          </a:p>
          <a:p>
            <a:r>
              <a:rPr lang="th-TH" b="1" dirty="0"/>
              <a:t>การนำหลัก</a:t>
            </a:r>
            <a:r>
              <a:rPr lang="th-TH" b="1" dirty="0" err="1"/>
              <a:t>ทัศน</a:t>
            </a:r>
            <a:r>
              <a:rPr lang="th-TH" b="1" dirty="0"/>
              <a:t>ธาตุมาออกแบบโปสเตอร์รณรงค์อนุรักษ์สิ่งแวดล้อม มีแนวทางดังนี้ </a:t>
            </a:r>
          </a:p>
          <a:p>
            <a:endParaRPr lang="th-TH" b="1" dirty="0" smtClean="0"/>
          </a:p>
          <a:p>
            <a:endParaRPr lang="th-TH" b="1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564178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92500" lnSpcReduction="20000"/>
          </a:bodyPr>
          <a:lstStyle/>
          <a:p>
            <a:endParaRPr lang="th-TH" b="1" dirty="0"/>
          </a:p>
          <a:p>
            <a:r>
              <a:rPr lang="th-TH" b="1" dirty="0"/>
              <a:t>1) วิเคราะห์องค์ประกอบของโปสเตอร์ แผ่นภาพประชาสัมพันธ์มีส่วนประกอบ ได้แก่ หัวข้อเรื่อง เป็นข้อความหรือตัวอักษรที่มีใจความสั้นกระชับที่สุด และมีขนาดใหญ่ที่สุด แสดงถึงเป้าหมายหรือผลลัพธ์ปลายทางที่ต้องการ เช่น เรามาลดภาวะโลกร้อนกันเถอะ รวมพลังปลูกป่าเฉลิมพระเกียรติ ดับไฟที่ไม่จำเป็น แล้วจะเห็นอนาคต เป็นต้น </a:t>
            </a:r>
          </a:p>
          <a:p>
            <a:endParaRPr lang="th-TH" b="1" dirty="0"/>
          </a:p>
          <a:p>
            <a:r>
              <a:rPr lang="th-TH" b="1" dirty="0"/>
              <a:t>ข้อความประกอบ เป็นหัวข้อรองและข้อความที่นำเสนอรายละเอียดที่มีขนาดของตัวอักษรเล็กลงตามลำดับ ซึ่งแม้จะใช้อธิบายรายละเอียด ก็ไม่ควรมีข้อความมากเกินไป ควรเขียนเป็นข้อๆ หรือเป็นช่วงๆ เป็นความคิดรวบยอด ทำให้อ่านและเข้าใจง่ายในเวลาจำกัด </a:t>
            </a:r>
          </a:p>
          <a:p>
            <a:endParaRPr lang="th-TH" b="1" dirty="0"/>
          </a:p>
          <a:p>
            <a:r>
              <a:rPr lang="th-TH" b="1" dirty="0"/>
              <a:t>ภาพประกอบ เป็นภาพที่สอดคล้องกับเรื่องราว ช่วยขยายความเข้าใจหรือสร้างแรงจูงใจให้คล้อยตามความต้องการได้ง่ายขึ้น ดังนั้นภาพที่เลือกนำมาใช้จะต้องมีความชัดเจน สวยงามและสื่อความหมายได้เป็นอย่างดี </a:t>
            </a:r>
          </a:p>
          <a:p>
            <a:endParaRPr lang="th-TH" b="1" dirty="0"/>
          </a:p>
          <a:p>
            <a:r>
              <a:rPr lang="th-TH" b="1" dirty="0"/>
              <a:t>ภาพ สัญลักษณ์และงานกราฟิก เป็นภาพสัญลักษณ์ (</a:t>
            </a:r>
            <a:r>
              <a:rPr lang="en-US" b="1" dirty="0"/>
              <a:t>Logo) </a:t>
            </a:r>
            <a:r>
              <a:rPr lang="th-TH" b="1" dirty="0"/>
              <a:t>หรือเครื่องหมายตราสัญลักษณ์หน่วยงานที่เกี่ยวข้อง และงานกราฟิกอื่นๆ เช่น รูปสี่เหลี่ยม วงกลม จุด แผนภูมิ กราฟ เป็นต้น เพื่อช่วยในการเน้นข้อความ หรือจัดวางองค์ประกอบ 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996453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lnSpcReduction="10000"/>
          </a:bodyPr>
          <a:lstStyle/>
          <a:p>
            <a:r>
              <a:rPr lang="th-TH" b="1" dirty="0" smtClean="0"/>
              <a:t>	เส้น </a:t>
            </a:r>
            <a:r>
              <a:rPr lang="th-TH" b="1" dirty="0"/>
              <a:t>เป็นเส้นที่ปรากฏอยู่ในภาพประกอบ หากภาพต้องการแสดงรายละเอียด หรือจุดเน้นที่ชัดเจน เช่น ลักษณะที่แตกระแหงของพื้นดิน ก็สามารถใช้เส้นเป็นส่วนประกอบสำคัญได้ น้ำหนัก เป็นค่าของแสงและเงา หากภาพต้องการความมีมิติตื้นลึกเป็นแบบ 3 มิติ ก็สามารถใช้แสงเงาช่วยสร้างค่าน้ำหนักได้ </a:t>
            </a:r>
          </a:p>
          <a:p>
            <a:endParaRPr lang="th-TH" b="1" dirty="0"/>
          </a:p>
          <a:p>
            <a:r>
              <a:rPr lang="th-TH" b="1" dirty="0" smtClean="0"/>
              <a:t>	ที่</a:t>
            </a:r>
            <a:r>
              <a:rPr lang="th-TH" b="1" dirty="0"/>
              <a:t>ว่าง เป็นพื้นที่ว่างหรือช่องว่างในโปสเตอร์ ที่ต้องการความปลอดโปร่งสบายตา ไม่อึดอัดจนเกินไป </a:t>
            </a:r>
          </a:p>
          <a:p>
            <a:endParaRPr lang="th-TH" b="1" dirty="0"/>
          </a:p>
          <a:p>
            <a:r>
              <a:rPr lang="th-TH" b="1" dirty="0" smtClean="0"/>
              <a:t>	รูปร่าง</a:t>
            </a:r>
            <a:r>
              <a:rPr lang="th-TH" b="1" dirty="0"/>
              <a:t>รูปทรง เป็นส่วนประกอบทั้งรูปร่างรูปทรง ในภาพประกอบรวมทั้งรูปร่าง รูปทรงในหัวข้อเรื่อง ข้อความประกอบสัญลักษณ์และกราฟิก ซึ่งจะต้องมีสัดส่วนเหมาะสมและและสัมพันธ์เชื่อมโยงกัน </a:t>
            </a:r>
          </a:p>
          <a:p>
            <a:endParaRPr lang="th-TH" b="1" dirty="0"/>
          </a:p>
          <a:p>
            <a:r>
              <a:rPr lang="th-TH" b="1" dirty="0" smtClean="0"/>
              <a:t>	สี </a:t>
            </a:r>
            <a:r>
              <a:rPr lang="th-TH" b="1" dirty="0"/>
              <a:t>เป็นส่วนประกอบที่สำคัญของโปสเตอร์ เพื่อดึงดูดความสนใจ เพื่อจำแนกส่วนประกอบต่างๆ ให้เข้าใจง่าย และเพื่อสื่อสารอารมณ์ความรู้สึกแก่ผู้ดู เช่น การใช้โทรสีขาวให้ความรู้สึกสดชื่น เจริญงอกงาม และอนุรักษ์ธรรมชาติ การใช้โทนสีส้มให้ความรู้สึกตื่นตัวและมีพลัง การใช้โทรสีน้ำตาลเข้มและสีดำ ให้ความรู้สึกลึกลับ สลดหดหู่ เป็นต้น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06636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92500" lnSpcReduction="10000"/>
          </a:bodyPr>
          <a:lstStyle/>
          <a:p>
            <a:r>
              <a:rPr lang="th-TH" b="1" dirty="0"/>
              <a:t>	ลักษณะผิว เป็นพื้นผิวของโปสเตอร์ที่เสามารถมองเห็นและสัมพันธ์ได้ เช่น ผิวเรียบ ผิวมัน ผิวหยาบ ผิวเป็นลายเส้น เป็นต้น ลักษณะผิวนี้อาจจะดูได้จากประเภทของกระดาษ หรือภาพในโปสเตอร์ที่แสดงพื้นผิวให้ผู้ดูมองหรือสัมผัสแล้วให้ความรู้สึกที่ดี เช่น ผิวหยาบคล้าย เปลือกไม้ สำหรับโปสเตอร์รณรงค์การปลูกต้นไม้ เป็น</a:t>
            </a:r>
            <a:r>
              <a:rPr lang="th-TH" b="1" dirty="0" smtClean="0"/>
              <a:t>ต้น</a:t>
            </a:r>
          </a:p>
          <a:p>
            <a:r>
              <a:rPr lang="th-TH" dirty="0" smtClean="0"/>
              <a:t>	การ</a:t>
            </a:r>
            <a:r>
              <a:rPr lang="th-TH" dirty="0"/>
              <a:t>จัดองค์ประกอบศิลป์ในโปสเตอร์ เมื่อนักเรียนวิเคราะห์องค์ประกอบของโปสเตอร์ และ</a:t>
            </a:r>
            <a:r>
              <a:rPr lang="th-TH" dirty="0" err="1"/>
              <a:t>ทัศน</a:t>
            </a:r>
            <a:r>
              <a:rPr lang="th-TH" dirty="0"/>
              <a:t>ธาตุในโปสเตอร์แล้ว ก็สามารถนำมาจัดองค์ประกอบศิลป์ในโปสเตอร์ได้ โดยใช้หลักการจัดดังนี้</a:t>
            </a:r>
          </a:p>
          <a:p>
            <a:endParaRPr lang="th-TH" dirty="0"/>
          </a:p>
          <a:p>
            <a:r>
              <a:rPr lang="th-TH" dirty="0"/>
              <a:t>1. หลักเอกภาพ เป็นการออกแบบโปสเตอร์ให้มีเนื้อหาและรูปภาพเป็นไปในทิศทางเดียวกัน การจัดไม่ดูกระจัดกระจายจนสับสัน และไร้ระเบียบแบบแผน </a:t>
            </a:r>
          </a:p>
          <a:p>
            <a:endParaRPr lang="th-TH" dirty="0"/>
          </a:p>
          <a:p>
            <a:r>
              <a:rPr lang="th-TH" dirty="0"/>
              <a:t>2. หลักความสมดุล เป็นการออกแบบโปสเตอร์ให้มีการจัดวางที่พอดี ไม่หนักไปทางด้านใดด้านหนึ่งมากเกินไป </a:t>
            </a:r>
          </a:p>
          <a:p>
            <a:endParaRPr lang="th-TH" dirty="0"/>
          </a:p>
          <a:p>
            <a:r>
              <a:rPr lang="th-TH" dirty="0"/>
              <a:t>3. หลักจุดเด่น เป็นการออกแบบโปสเตอร์ให้มีจุดสนใจเพียงจุดเดียว ซึ่งส่วนใหญ่จะอยู่ที่ “หัวข้อเรื่อง” หรือผลลัพธ์ปลายทางที่ต้องการให้เกิด</a:t>
            </a:r>
          </a:p>
        </p:txBody>
      </p:sp>
    </p:spTree>
    <p:extLst>
      <p:ext uri="{BB962C8B-B14F-4D97-AF65-F5344CB8AC3E}">
        <p14:creationId xmlns:p14="http://schemas.microsoft.com/office/powerpoint/2010/main" val="2473531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lnSpcReduction="10000"/>
          </a:bodyPr>
          <a:lstStyle/>
          <a:p>
            <a:r>
              <a:rPr lang="th-TH" b="1" dirty="0"/>
              <a:t>การวาดภาพบนผนังกำแพงรณรงค์อนุรักษ์สิ่งแวดล้อม </a:t>
            </a:r>
          </a:p>
          <a:p>
            <a:endParaRPr lang="th-TH" b="1" dirty="0"/>
          </a:p>
          <a:p>
            <a:r>
              <a:rPr lang="th-TH" b="1" dirty="0" smtClean="0"/>
              <a:t>	การ</a:t>
            </a:r>
            <a:r>
              <a:rPr lang="th-TH" b="1" dirty="0"/>
              <a:t>มีส่วนร่วมในการอนุรักษ์สิ่งแวดล้อม นอกจากใช้วิธีการออกแบบโปสเตอร์แล้ว นักเรียนยังมีบทบาทในการวาดภาพบนผนังกำแพงรณรงค์อนุรักษ์สิ่งแวดล้อมโดยปฏิบัติการร่วมกันเป็นกลุ่มได้อีกด้วย ซึ่งมีกระบวนการดังนี้ </a:t>
            </a:r>
          </a:p>
          <a:p>
            <a:endParaRPr lang="th-TH" b="1" dirty="0"/>
          </a:p>
          <a:p>
            <a:r>
              <a:rPr lang="th-TH" b="1" dirty="0" smtClean="0"/>
              <a:t>	การ</a:t>
            </a:r>
            <a:r>
              <a:rPr lang="th-TH" b="1" dirty="0"/>
              <a:t>วิเคราะห์หัวข้อเรื่อง เพื่อศึกษาข้อมูลภาพประกอบและกำหนดโครงเรื่อง </a:t>
            </a:r>
          </a:p>
          <a:p>
            <a:endParaRPr lang="th-TH" b="1" dirty="0"/>
          </a:p>
          <a:p>
            <a:r>
              <a:rPr lang="th-TH" b="1" dirty="0" smtClean="0"/>
              <a:t>	นักเรียน</a:t>
            </a:r>
            <a:r>
              <a:rPr lang="th-TH" b="1" dirty="0"/>
              <a:t>แต่ละกลุ่มร่วมกันวิเคราะห์หัวข้อเรื่องที่จะวาด และศึกษาค้นคว้ารวบรวมข้อมูลเกี่ยวกับปัญหาของสิ่งแวดล้อม และภาพประกอบในการวาดภาพ นำมากำหนดโครงเรื่อง วางแผนการทำงานและแบ่งหน้าที่การปฏิบัติงานให้เหมาะสมและทั่วถึง พร้อมทั้งทาสีขาวรองพื้นบนผนังกำแพงก่อนที่จะร่าง</a:t>
            </a:r>
            <a:r>
              <a:rPr lang="th-TH" b="1" dirty="0" smtClean="0"/>
              <a:t>ภาพ</a:t>
            </a:r>
          </a:p>
          <a:p>
            <a:r>
              <a:rPr lang="th-TH" dirty="0" smtClean="0"/>
              <a:t>	นักเรียน</a:t>
            </a:r>
            <a:r>
              <a:rPr lang="th-TH" dirty="0"/>
              <a:t>แต่ละกลุ่ม มอบหมายให้นักเรียนที่มีความถนัดในการวาดเส้นและร่างภาพ ช่วยกันร่างภาพด้วยดินสอหรือใช้สีตามความถนัด โดยคำนึงถึงหลักองค์ประกอบศิลป์</a:t>
            </a:r>
          </a:p>
        </p:txBody>
      </p:sp>
    </p:spTree>
    <p:extLst>
      <p:ext uri="{BB962C8B-B14F-4D97-AF65-F5344CB8AC3E}">
        <p14:creationId xmlns:p14="http://schemas.microsoft.com/office/powerpoint/2010/main" val="1124715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fontScale="92500" lnSpcReduction="10000"/>
          </a:bodyPr>
          <a:lstStyle/>
          <a:p>
            <a:r>
              <a:rPr lang="th-TH" b="1" dirty="0"/>
              <a:t>การระบายสีและการตกแต่ง</a:t>
            </a:r>
          </a:p>
          <a:p>
            <a:endParaRPr lang="th-TH" b="1" dirty="0"/>
          </a:p>
          <a:p>
            <a:r>
              <a:rPr lang="th-TH" b="1" dirty="0"/>
              <a:t>ในการระบายสีบนผนังกำแพง ส่วนมากนิยมเขียนด้วยสีพลาสติก และมีเทคนิคการระบาย 2 รูปแบบ ดังนี้ </a:t>
            </a:r>
          </a:p>
          <a:p>
            <a:endParaRPr lang="th-TH" b="1" dirty="0"/>
          </a:p>
          <a:p>
            <a:r>
              <a:rPr lang="th-TH" b="1" dirty="0"/>
              <a:t>การระบายสีจากสีอ่อนไปหาสีเข้ม ใช้ดินสอร่างภาพและใช้สีอ่อน เช่น สีเหลืองอ่อน สีส้ม สีเขียวอ่อน สีฟ้าอ่อน เป็นต้น เพื่อระบายลงในส่วนสว่างของภาพ แล้วจึงค่อยๆ เพิ่มน้ำหนักของสีเข้ม เช่น สีส้มน้ำตาล สีน้ำตาล สีเขียวหม่น สีเขียวเข็ม สีน้ำเงิน เป็นต้น เพื่อระบายในส่วนมืดของภาพ แล้วจึงใช้สีดำหรือสีเข้มตัดเส้น ตกแต่งภาพให้เสร็จสมบูรณ์ </a:t>
            </a:r>
          </a:p>
          <a:p>
            <a:endParaRPr lang="th-TH" b="1" dirty="0"/>
          </a:p>
          <a:p>
            <a:r>
              <a:rPr lang="th-TH" b="1" dirty="0"/>
              <a:t>การระบายสีจากสีเข้มไปหาสีอ่อน ใช้สีเข้มระบายทึบลงไปก่อน เช่น สีน้ำเงิน สีม่วงน้ำเงิน สีเขียวเข้ม สีน้ำตาล เป็นต้น ขึ้นอยู่ว่าต้องการให้ระบายสีส่วนรวมอยู่ในโทนสีใด แล้วจึงใช้ดินสอหรือสีอ่อนร่างภาพ เป็นการร่างภาพคร่าวๆ เพื่อกำหนดตำแหน่งและองค์ประกอบของภาพ แล้วจึงค่อยๆ เพิ่มน้ำหนักของสีอ่อนหรือส่วนสว่างลงบนภาพ โดยใช้สีขาวเป็นส่วนผสม พยายามให้พู่กันระบายให้สีเข้มและสีอ่อนผสมกลมกลืนเข้ากันได้ และใช้สีสว่างสูงสุดตกแต่งส่วนที่ได้รับแสง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2911775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ตัวเมือง">
  <a:themeElements>
    <a:clrScheme name="ตัวเมือง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ตัวเมือง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ตัวเมือง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TM02900743[[fn=ชีวภาพ]]</Template>
  <TotalTime>115</TotalTime>
  <Words>316</Words>
  <Application>Microsoft Office PowerPoint</Application>
  <PresentationFormat>แบบจอกว้าง</PresentationFormat>
  <Paragraphs>62</Paragraphs>
  <Slides>9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9</vt:i4>
      </vt:variant>
    </vt:vector>
  </HeadingPairs>
  <TitlesOfParts>
    <vt:vector size="17" baseType="lpstr">
      <vt:lpstr>Angsana New</vt:lpstr>
      <vt:lpstr>Arial</vt:lpstr>
      <vt:lpstr>Calibri</vt:lpstr>
      <vt:lpstr>Calibri Light</vt:lpstr>
      <vt:lpstr>Cordia New</vt:lpstr>
      <vt:lpstr>Wingdings 2</vt:lpstr>
      <vt:lpstr>HDOfficeLightV0</vt:lpstr>
      <vt:lpstr>ตัวเมือง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6</cp:revision>
  <dcterms:created xsi:type="dcterms:W3CDTF">2017-06-26T02:51:41Z</dcterms:created>
  <dcterms:modified xsi:type="dcterms:W3CDTF">2017-06-26T04:47:36Z</dcterms:modified>
</cp:coreProperties>
</file>