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512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086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42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9151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164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2813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686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60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074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254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30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345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80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8533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613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356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156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th-TH" sz="5100" b="1" dirty="0" smtClean="0"/>
              <a:t>ธรรมชาติอันงดงามจะถ่ายทอดเป็นงานศิลปะได้อย่างไร</a:t>
            </a:r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l"/>
            <a:endParaRPr lang="th-TH" sz="3200" b="1" dirty="0" smtClean="0"/>
          </a:p>
          <a:p>
            <a:pPr algn="l"/>
            <a:endParaRPr lang="th-TH" sz="3200" b="1" dirty="0"/>
          </a:p>
          <a:p>
            <a:pPr algn="ctr"/>
            <a:r>
              <a:rPr lang="th-TH" sz="3200" b="1" dirty="0" smtClean="0"/>
              <a:t>น้ำตกคลองลาน อุทยานแห่งชาติคลองลาน อำเภอคลองลาน จังหวัดกำแพงเพชร </a:t>
            </a:r>
          </a:p>
          <a:p>
            <a:pPr algn="l"/>
            <a:endParaRPr lang="th-TH" sz="3200" b="1" dirty="0" smtClean="0"/>
          </a:p>
          <a:p>
            <a:pPr algn="l"/>
            <a:r>
              <a:rPr lang="th-TH" sz="3200" b="1" dirty="0" smtClean="0"/>
              <a:t> </a:t>
            </a:r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702" y="1280768"/>
            <a:ext cx="4516667" cy="390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3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/>
              <a:t>ภาพธรรมชาติอันสงบร่มเย็นและงดงามนี้ เมื่อเห็นแล้วทำให้อยากไปเห็นของจริงและสัมผัสกับบรรยากาศจริง ซึ่งคงจะมีความสุขไม่น้อยแสดงให้เห็นว่าประเทศไทยของเรามีแหล่งท่องเที่ยว และ ทรัพยากรธรรมชาติที่อุดมสมบูรณ์และสวยงาม เป็นเสน่ห์ดึงดูดใจนักท่องเที่ยวทั้งชาวไทย และชาวต่างชาตินำรายได้ เข้าประเทศอันเป็น การช่วยพัฒนาเศรษฐกิจของชาติให้เจริญมั่นคงได้อีกแนวทางหนึ่ง </a:t>
            </a:r>
          </a:p>
          <a:p>
            <a:pPr algn="l"/>
            <a:r>
              <a:rPr lang="th-TH" sz="3200" b="1" dirty="0" smtClean="0"/>
              <a:t>ความงดงามอันน่าประทับใจของธรรมชาตินี้ ทำให้เกิดคำถามที่น่าคิดว่าความงามของธรรมชาติเป็นศิลปะ หรือไม่ และธรรมชาติกับศิลปะเกี่ยวข้องกันอย่างไร </a:t>
            </a:r>
          </a:p>
          <a:p>
            <a:pPr algn="l"/>
            <a:r>
              <a:rPr lang="th-TH" sz="3200" b="1" dirty="0" smtClean="0"/>
              <a:t> </a:t>
            </a:r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8269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th-TH" sz="3200" b="1" dirty="0" smtClean="0"/>
              <a:t>ศิลปะคืออะไร</a:t>
            </a:r>
          </a:p>
          <a:p>
            <a:pPr algn="l"/>
            <a:r>
              <a:rPr lang="th-TH" sz="3200" b="1" dirty="0" smtClean="0"/>
              <a:t>ดังนั้น ก่อนที่เราจะสรุปได้ว่า ความงามของธรรมชาติเป็นศิลปะ หรือไม่นั้น ก็คงจะต้องศึกษาความหมายของคำว่า “ศิลปะ” เสียก่อน </a:t>
            </a:r>
          </a:p>
          <a:p>
            <a:pPr algn="l"/>
            <a:endParaRPr lang="th-TH" sz="3200" b="1" dirty="0" smtClean="0"/>
          </a:p>
          <a:p>
            <a:pPr algn="l"/>
            <a:r>
              <a:rPr lang="th-TH" sz="3200" b="1" dirty="0" smtClean="0"/>
              <a:t>ศิลปะมีความหมายกว้างขวาง และยากที่จะนิยามหรือกำหนดไว้ตายตัว เนื่องจากศิลปะเป็นเรื่องของความรู้สึก และมีการแสดงออกอย่างอิสระ สามารถสร้างสรรค์พัฒนาไปโดยไม่มีที่สิ้นสุด แต่ก็พอจะรวบรวม และสรุปความหมายที่นักปราชญ์และผู้รู้กล่าวไว้ดังนี้ ศิลปะ คือ สิ่งที่มนุษย์เลียนแบบจากธรรมชาติ เป็น ทรรศนะของ </a:t>
            </a:r>
            <a:r>
              <a:rPr lang="th-TH" sz="3200" b="1" dirty="0" err="1" smtClean="0"/>
              <a:t>อริส</a:t>
            </a:r>
            <a:r>
              <a:rPr lang="th-TH" sz="3200" b="1" dirty="0" smtClean="0"/>
              <a:t>โต</a:t>
            </a:r>
            <a:r>
              <a:rPr lang="th-TH" sz="3200" b="1" dirty="0" err="1" smtClean="0"/>
              <a:t>เติล</a:t>
            </a:r>
            <a:r>
              <a:rPr lang="th-TH" sz="3200" b="1" dirty="0" smtClean="0"/>
              <a:t>(</a:t>
            </a:r>
            <a:r>
              <a:rPr lang="en-US" sz="3200" b="1" dirty="0" smtClean="0"/>
              <a:t>Aristotle) </a:t>
            </a:r>
            <a:r>
              <a:rPr lang="th-TH" sz="3200" b="1" dirty="0" smtClean="0"/>
              <a:t>นักปรัชญา ชาว</a:t>
            </a:r>
            <a:r>
              <a:rPr lang="th-TH" sz="3200" b="1" dirty="0" err="1" smtClean="0"/>
              <a:t>กรีก</a:t>
            </a:r>
            <a:r>
              <a:rPr lang="th-TH" sz="3200" b="1" dirty="0" smtClean="0"/>
              <a:t> </a:t>
            </a:r>
          </a:p>
          <a:p>
            <a:pPr algn="l"/>
            <a:endParaRPr lang="th-TH" sz="3200" b="1" dirty="0" smtClean="0"/>
          </a:p>
          <a:p>
            <a:pPr algn="l"/>
            <a:r>
              <a:rPr lang="th-TH" sz="3200" b="1" dirty="0" smtClean="0"/>
              <a:t>ศิลปะ คือ การแสดงออกด้านทางความงาม และประสบการณ์ เป็นทรรศนะของ จอห์น </a:t>
            </a:r>
            <a:r>
              <a:rPr lang="th-TH" sz="3200" b="1" dirty="0" err="1" smtClean="0"/>
              <a:t>ดิว</a:t>
            </a:r>
            <a:r>
              <a:rPr lang="th-TH" sz="3200" b="1" dirty="0" smtClean="0"/>
              <a:t>อี (</a:t>
            </a:r>
            <a:r>
              <a:rPr lang="en-US" sz="3200" b="1" dirty="0" smtClean="0"/>
              <a:t>John Dewy) </a:t>
            </a:r>
            <a:r>
              <a:rPr lang="th-TH" sz="3200" b="1" dirty="0" smtClean="0"/>
              <a:t>นักปรัชญาชาวอเมริกัน </a:t>
            </a:r>
          </a:p>
          <a:p>
            <a:pPr algn="l"/>
            <a:endParaRPr lang="th-TH" sz="3200" b="1" dirty="0" smtClean="0"/>
          </a:p>
          <a:p>
            <a:pPr algn="l"/>
            <a:r>
              <a:rPr lang="th-TH" sz="3200" b="1" dirty="0" smtClean="0"/>
              <a:t>ศิลปะ คือ การแสดงออก หรือการถ่ายทอดความรู้สึก เป็นทรรศนะของ </a:t>
            </a:r>
            <a:r>
              <a:rPr lang="th-TH" sz="3200" b="1" dirty="0" err="1" smtClean="0"/>
              <a:t>เล</a:t>
            </a:r>
            <a:r>
              <a:rPr lang="th-TH" sz="3200" b="1" dirty="0" smtClean="0"/>
              <a:t> โอ </a:t>
            </a:r>
            <a:r>
              <a:rPr lang="th-TH" sz="3200" b="1" dirty="0" err="1" smtClean="0"/>
              <a:t>ตอลสตอย</a:t>
            </a:r>
            <a:r>
              <a:rPr lang="th-TH" sz="3200" b="1" dirty="0" smtClean="0"/>
              <a:t> (</a:t>
            </a:r>
            <a:r>
              <a:rPr lang="en-US" sz="3200" b="1" dirty="0" smtClean="0"/>
              <a:t>Leo Tolstoy) </a:t>
            </a:r>
            <a:r>
              <a:rPr lang="th-TH" sz="3200" b="1" dirty="0" smtClean="0"/>
              <a:t>นักประพันธ์ชาวรัสเซีย </a:t>
            </a:r>
          </a:p>
          <a:p>
            <a:pPr algn="l"/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9109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h-TH" sz="3200" b="1" dirty="0" smtClean="0"/>
              <a:t>นอกจากนี้ พจนานุกรมฉบับราชบัณฑิตสถาน พ.ศ.2542 ได้กล่าวถึงความหมายของศิลปะไว้ว่า “ฝีมือทางการช่าง การทำให้วิจิตรพิสดาร การแสดงออกซึ่งอารมณ์สะเทือนใจ ให้ประจักษ์ด้วยสื่อต่างๆ อย่างเสียง เส้น สี ผิว รูปทรง เช่น ศิลปะการดนตรี ศิลปะการวาดภาพ ศิลปะการละคร วิจิตรศิลป์เป็นต้น” สรุปได้ว่า ศิลปะ หมายถึง สิ่งที่มนุษย์สร้างสรรค์ เพื่อถ่ายทอดความรู้สึกและความงาม </a:t>
            </a:r>
          </a:p>
          <a:p>
            <a:pPr algn="l"/>
            <a:endParaRPr lang="th-TH" sz="3200" b="1" dirty="0" smtClean="0"/>
          </a:p>
          <a:p>
            <a:pPr algn="l"/>
            <a:r>
              <a:rPr lang="th-TH" sz="3200" b="1" dirty="0" smtClean="0"/>
              <a:t>ดังนั้น ความงามของธรรมชาติ ซึ่งเป็นสิ่งที่เกิดขึ้นเองมิใช่สิ่งที่มนุษย์สร้างขึ้น จึงไม่เป็นงานศิลปะ แต่อย่างไรก็ตามธรรมชาติกับศิลปะมีความเกี่ยวข้องสัมพันธ์กันเป็นอย่างมาก เนื่องจากธรรมชาติ มีความสัมพันธ์ กับชีวิตความเป็นอยู่ของมนุษย์อย่างแนบแน่นมาช้านานแล้ว ธรรมชาติได้ให้ประโยชน์ต่อมนุษย์เป็นปัจจัย 4 ประการ ได้แก่ อาหาร เครื่องนุ่งห่ม ที่อยู่อาศัย และยารักษาโรค และที่สำคัญที่สุดก็คือ ธรรมชาติเป็นอาหารทางใจให้มนุษย์ใช้เป็นแหล่งพักผ่อนหย่อนใจ ให้ความงดงาม ความรื่นรมย์และความสงบสุขร่มเย็น โดยผ่านประสาทสัมผัสหรือภาวการณ์รับรู้ 3 ด้าน ได้แก่ 1. การมองเห็น คือ การที่ได้ชื่นชมในความสวยงามของธรรมชาติ เป็นแรงบันดาลใจให้มนุษย์ถ่ายทอดความงามเหล่านี้ เป็นงานศิลปะที่เรียกว่า “ทัศนศิลป์” หรือ “ศิลปะที่มองเห็น” เห็นการวาดภาพชีวิตสัตว์ ภาพทิวทัศน์ เป็นต้น  </a:t>
            </a:r>
          </a:p>
          <a:p>
            <a:pPr algn="l"/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514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/>
              <a:t>2. การได้ยินเสียง คือ การที่สัมผัสเสียงที่ไพเราะและบริสุทธิ์จากธรรมชาติ เป็นแรงบันดาลใจให้มนุษย์ถ่ายทอด ความไพเราะเหล่านี้เป็นงาน ศิลปะที่เรียกว่า “ดนตรี” หรือ “โสตศิลป์” เป็นศิลปะที่สามารถชื่นชมความไพเราะด้วยการฟัง เช่น การแต่งเพลงและบรรเลงดนตรีไทย เป็นเพลงเขมรไทร</a:t>
            </a:r>
            <a:r>
              <a:rPr lang="th-TH" sz="3200" b="1" dirty="0" err="1" smtClean="0"/>
              <a:t>โยค</a:t>
            </a:r>
            <a:r>
              <a:rPr lang="th-TH" sz="3200" b="1" dirty="0" smtClean="0"/>
              <a:t>ที่บรรยายความงดงาม และสรรพเสียงอันไพเราะของธรรมชาติได้อย่างละเอียดลึกซึ้ง ซึ่งเป็นบทเพลงในพระนิพนธ์ของสมเด็จกรมพระยานริศรานุวัดติวงศ์ เป็นต้น </a:t>
            </a:r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0499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/>
              <a:t>3. การได้สัมผัสลีลาการเคลื่อนไหว คือ การได้สัมผัสความอ่อนช้อยงดงามของธรรมชาติ เป็นแรงบันดาลใจให้มนุษย์ถ่ายทอดลีลาการเคลื่อนไหวเลียนแบบธรรมชาติ เป็นงานศิลปะที่เรียกว่า “นาฏศิลป์” หรือ “ศิลปะการแสดง” ที่สามารถชื่นชมความงดงามด้วยลีลาการเคลื่อนไหว ประกอบเสียงดนตรี จึงเป็นศิลปะที่</a:t>
            </a:r>
            <a:r>
              <a:rPr lang="th-TH" sz="3200" b="1" dirty="0" err="1" smtClean="0"/>
              <a:t>บูรณา</a:t>
            </a:r>
            <a:r>
              <a:rPr lang="th-TH" sz="3200" b="1" dirty="0" smtClean="0"/>
              <a:t>การกับดนตรี เพราะใช้เครื่องดนตรีกำกับจังหวะในการฟ้อนรำหรือเคลื่อนไหว </a:t>
            </a:r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2312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/>
              <a:t>ข้อสรุป ธรรมชาติเป็นทั้งแรงบันดาลใจและต้นแบบสำคัญที่ทำให้มนุษย์สร้างสรรค์งานศิลปะได้ </a:t>
            </a:r>
          </a:p>
          <a:p>
            <a:pPr algn="l"/>
            <a:r>
              <a:rPr lang="th-TH" sz="3200" b="1" dirty="0" smtClean="0"/>
              <a:t>แรงบันดาลใจ หมายถึง สิ่งเร้าที่มาผลักดันให้มนุษย์เกิดอารมณ์ความรู้สึกที่จะสร้างงานศิลปะเช่น ความงามที่ตาสัมผัส เสียงอันไพเราะ ความตื่นเต้น ความสะเทือนใจ ความเศร้าหมอง เป็นต้น </a:t>
            </a:r>
          </a:p>
          <a:p>
            <a:pPr algn="l"/>
            <a:r>
              <a:rPr lang="th-TH" sz="3200" b="1" dirty="0" smtClean="0"/>
              <a:t>ต้นแบบ หมายถึง ต้นแบบจากธรรมชาติ เช่น ภาพทิวทัศน์ป่าเขาลำเนาไพร ที่มนุษย์ถ่ายทอดเป็นงานทัศนศิลป์ เป็นต้น ดังนั้น คำถามที่ว่า “ธรรมชาติอันงดงามจะถ่ายทอดเป็นงานศิลปะได้อย่างไร” นั้น ก็คงจะตอบได้ว่า ธรรมชาติอันงดงาม เป็นแรงบันดาลใจ และเป็นต้นแบบให้มนุษย์ถ่ายทอดเป็นงานศิลปะได้ตามอารมณ์และความรู้สึกอย่างอิสระ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74155934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264</Words>
  <Application>Microsoft Office PowerPoint</Application>
  <PresentationFormat>แบบจอกว้าง</PresentationFormat>
  <Paragraphs>40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3" baseType="lpstr">
      <vt:lpstr>Arial</vt:lpstr>
      <vt:lpstr>Cordia New</vt:lpstr>
      <vt:lpstr>IrisUPC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2</cp:revision>
  <dcterms:created xsi:type="dcterms:W3CDTF">2017-06-26T02:51:41Z</dcterms:created>
  <dcterms:modified xsi:type="dcterms:W3CDTF">2017-06-26T02:59:04Z</dcterms:modified>
</cp:coreProperties>
</file>