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8" r:id="rId1"/>
    <p:sldMasterId id="2147483932" r:id="rId2"/>
    <p:sldMasterId id="2147483974" r:id="rId3"/>
  </p:sldMasterIdLst>
  <p:sldIdLst>
    <p:sldId id="261" r:id="rId4"/>
    <p:sldId id="270" r:id="rId5"/>
    <p:sldId id="275" r:id="rId6"/>
    <p:sldId id="276" r:id="rId7"/>
    <p:sldId id="277" r:id="rId8"/>
    <p:sldId id="278" r:id="rId9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41" d="100"/>
          <a:sy n="41" d="100"/>
        </p:scale>
        <p:origin x="84" y="6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31673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24437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687567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444626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869022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017895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682343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008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9685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934781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52063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368928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355398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54452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4413024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0269779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2861556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9933240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4961713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286998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542026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45271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1623143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3898407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2042642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รูปภาพพาโนราม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3520474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ชื่อและ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9336260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คำอ้างอิงพร้อม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1141217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นามบัต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5934768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คอลัมน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0212067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คอลัมน์รูปภาพ 3 รูป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5466731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281797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73852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22426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393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277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12058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01864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84597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1115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9" r:id="rId1"/>
    <p:sldLayoutId id="2147483910" r:id="rId2"/>
    <p:sldLayoutId id="2147483911" r:id="rId3"/>
    <p:sldLayoutId id="2147483912" r:id="rId4"/>
    <p:sldLayoutId id="2147483913" r:id="rId5"/>
    <p:sldLayoutId id="2147483914" r:id="rId6"/>
    <p:sldLayoutId id="2147483915" r:id="rId7"/>
    <p:sldLayoutId id="2147483916" r:id="rId8"/>
    <p:sldLayoutId id="2147483917" r:id="rId9"/>
    <p:sldLayoutId id="2147483918" r:id="rId10"/>
    <p:sldLayoutId id="21474839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51342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3" r:id="rId1"/>
    <p:sldLayoutId id="2147483934" r:id="rId2"/>
    <p:sldLayoutId id="2147483935" r:id="rId3"/>
    <p:sldLayoutId id="2147483936" r:id="rId4"/>
    <p:sldLayoutId id="2147483937" r:id="rId5"/>
    <p:sldLayoutId id="2147483938" r:id="rId6"/>
    <p:sldLayoutId id="2147483939" r:id="rId7"/>
    <p:sldLayoutId id="2147483940" r:id="rId8"/>
    <p:sldLayoutId id="2147483941" r:id="rId9"/>
    <p:sldLayoutId id="2147483942" r:id="rId10"/>
    <p:sldLayoutId id="21474839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th-TH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36104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5" r:id="rId1"/>
    <p:sldLayoutId id="2147483976" r:id="rId2"/>
    <p:sldLayoutId id="2147483977" r:id="rId3"/>
    <p:sldLayoutId id="2147483978" r:id="rId4"/>
    <p:sldLayoutId id="2147483979" r:id="rId5"/>
    <p:sldLayoutId id="2147483980" r:id="rId6"/>
    <p:sldLayoutId id="2147483981" r:id="rId7"/>
    <p:sldLayoutId id="2147483982" r:id="rId8"/>
    <p:sldLayoutId id="2147483983" r:id="rId9"/>
    <p:sldLayoutId id="2147483984" r:id="rId10"/>
    <p:sldLayoutId id="2147483985" r:id="rId11"/>
    <p:sldLayoutId id="2147483986" r:id="rId12"/>
    <p:sldLayoutId id="2147483987" r:id="rId13"/>
    <p:sldLayoutId id="2147483988" r:id="rId14"/>
    <p:sldLayoutId id="2147483989" r:id="rId15"/>
    <p:sldLayoutId id="2147483990" r:id="rId16"/>
    <p:sldLayoutId id="214748399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942240" y="522231"/>
            <a:ext cx="10354409" cy="61247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/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เราจะนำหลักการออกแบบมาใช้ในชีวิตประจำวันได้อย่างไร</a:t>
            </a:r>
          </a:p>
          <a:p>
            <a:pPr lvl="0" algn="just"/>
            <a:endParaRPr kumimoji="0" lang="th-TH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lvl="0" algn="just"/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หากนักเรียนยืนอยู่ริมถนนในชุมชนเมือง และกวาดสายตาไปโดยรอบก็จะพบแต่งานออกแบบในลักษณะต่างๆ อย่างหลากหลาย เช่น การออกแบบตึกรามบ้านช่อง การออกแบบป้ายโฆษณา การออกแบบยานพาหนะนานาชนิดที่ขับเคลื่อนขวักไขว่กันบนท้องถนน การออกแบบเครื่องแต่งกายหรือแฟชั่นของผู้คนที่สัญจรไปมา ยังไม่รวมถึงการออกแบบอื่นๆ ที่ไม่ได้กล่าวถึง แสดงให้เห็นว่ามนุษย์มีสมองอันล้ำเลิศ และมีฝีมืออันประณีตเพื่อการสร้างสรรค์การออกแบบมาใช้ในชีวิตประจำวันอย่างต่อเนื่อง และเมื่อสังคมมีความเจริญก้าวหน้าทางเทคโนโลยีที่สูงขึ้น งานออกแบบก็ย่อมมีการพัฒนารูปแบบและประโยชน์ใช้สอยเพิ่มขึ้นเป็นเงาตามตัว </a:t>
            </a:r>
          </a:p>
          <a:p>
            <a:pPr lvl="0" algn="just"/>
            <a:endParaRPr kumimoji="0" lang="th-TH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lvl="0" algn="just"/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นักเรียนสามารถนำหลักการออกแบบ ซึ่งได้แก่ เอกภาพ ความกลมกลืน ความสมดุลและจุดเด่นมาประยุกต์สร้างสรรค์งานออกแบบที่เกี่ยวข้องกับชีวิตประจำวันของนักเรียนได้หลายลักษณะ ได้แก่ การออกแบบปกรายงาน การออกแบบบัตรอวยพรวันเกิด วันขึ้นปีใหม่ การออกแบบโปสเตอร์ประชาสัมพันธ์กิจกรรมในโรงเรียน และการออกแบบผลิตภัณฑ์สิ่งของเครื่องใช้ ซึ่งมีแนวทางการดำเนินงาน ดังนี้ </a:t>
            </a:r>
          </a:p>
          <a:p>
            <a:pPr lvl="0" algn="just"/>
            <a:endParaRPr kumimoji="0" lang="th-TH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217344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839175" y="1191168"/>
            <a:ext cx="10648950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/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1. การออกแบบปกรายงาน </a:t>
            </a:r>
          </a:p>
          <a:p>
            <a:pPr lvl="0" algn="just"/>
            <a:endParaRPr kumimoji="0" lang="th-TH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lvl="0" algn="just"/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การออกแบบปกรายงาน เป็นงานออกแบบเชิงปฏิบัติการ จะต้องมีความเข้าใจในภาษาภาพ (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visual language) </a:t>
            </a: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เสียก่อน เพราะมันเป็นพื้นฐานสำคัญยิ่งของการสร้างสรรค์งานออกแบบเบื้องต้นง่ายๆ สื่อความ หมายได้ดี โดยอาศัยหลักการออกแบบ ความเป็นเอกภาพ ความกลมกลืนและความสมดุล การออกแบบปกรายงาน มีหลากหลายวิชา อาทิ ภาษาไทย ภาษาอังกฤษ วิทยาศาสตร์ คณิตศาสตร์ และทัศนศิลป์ เป็นต้น </a:t>
            </a:r>
            <a:endParaRPr kumimoji="0" lang="th-TH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793546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886067" y="1299543"/>
            <a:ext cx="10648950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/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2. การออกแบบบัตรอวยพรวันขึ้นปีใหม่ </a:t>
            </a:r>
          </a:p>
          <a:p>
            <a:pPr lvl="0" algn="just"/>
            <a:endParaRPr kumimoji="0" lang="th-TH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lvl="0" algn="just"/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การออกแบบบัตรอวยพรวันขึ้นปีใหม่เป็นการออกแบบพื้นฐานสองมิติที่นิยมกันทั่วโลก ที่นิยมส่งคำอวยพรซึ่งกันและกัน เช่น ระหว่างครอบครัว ญาติ มิตรสหาย และผู้ที่เคารพนับถือ บัตรอวยพรดังกล่าวมีจำหน่ายกันมากมาย แต่ที่มีคุณค่ามากที่สุดสำหรับผู้ส่งบัตรอวยพรปีใหม่ ก็คือทำขึ้นเอง สำหรับนักเรียนควรใช้ความรู้พื้นฐาน ใช้หลักในการออกแบบงานทัศนศิลป์ที่เรียนในหน่วยการเรียนรู้นี้ ได้แก่ หลักความเป็นเอกภาพ ความกลมกลืน ความสมดุลและจุดเด่น นำมาออกแบบบัตรอวยพรวันขึ้นปีใหม่ จากฝีมือและความคิดสร้างสรรค์ของนักเรียนเอง ผลงานจะมีคุณค่ากว่านักเรียนไปซื้อมาจากร้านค้ามากมายนัก </a:t>
            </a:r>
            <a:endParaRPr kumimoji="0" lang="th-TH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4223263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862621" y="1265935"/>
            <a:ext cx="10648950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/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3. การออกแบบบัตรอวยพรวันเกิด </a:t>
            </a:r>
          </a:p>
          <a:p>
            <a:pPr lvl="0" algn="just"/>
            <a:endParaRPr kumimoji="0" lang="th-TH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lvl="0" algn="just"/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การออกแบบบัตรอวยพรวันเกิด ก็คล้ายกับการออกแบบบัตรอวยพรวันขึ้นปีใหม่ ลักษณะของเนื้อหาของภาพประกอบก็มีลักษณะคล้ายกันหรืออาจจะเหมือนกัน หลักการออกแบบเหมือนกัน เพียงแต่มีข้อความคำอวยพรที่แตกต่างกัน คำอวยพรดังกล่าวอาจเป็น สุขสันต์วันเกิด, 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Happy Birthday </a:t>
            </a: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เป็นต้น </a:t>
            </a:r>
            <a:endParaRPr kumimoji="0" lang="th-TH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808170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768837" y="1303971"/>
            <a:ext cx="10648950" cy="3108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/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4. การออกแบบโปสเตอร์ประชาสัมพันธ์กิจกรรมในโรงเรียน </a:t>
            </a:r>
          </a:p>
          <a:p>
            <a:pPr lvl="0" algn="just"/>
            <a:endParaRPr kumimoji="0" lang="th-TH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lvl="0" algn="just"/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ในโรงเรียนนอกจากมีกิจกรรมการเรียนการสอนในเวลาเรียนแล้ว ยังมีกิจกรรมนอกเวลาเรียนอีกมากมาย แต่ละกิจกรรมล้วนส่งเสริมและสนับสนุนการเรียนการสอนทั้งสิ้น อาทิกีฬาสีหรือกีฬาภายในโรงเรียน การระดมทุนภายในโรงเรียน การออกแบบโปสเตอร์ประชาสัมพันธ์ปลูกฝังให้นักเรียนรู้รักสามัคคี รู้จักจัดกิจกรรมร่วมกันอย่างมีความสุข ได้แก่ กิจกรรมศิลปะกิจกรรมดนตรี กิจกรรมกีฬา กิจกรรมวันสำคัญของชาติ และกิจกรรมทางวิชาการ เป็นต้น </a:t>
            </a:r>
            <a:endParaRPr kumimoji="0" lang="th-TH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4262634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768837" y="873084"/>
            <a:ext cx="10648950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/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5. การออกแบบผลิตภัณฑ์ </a:t>
            </a:r>
          </a:p>
          <a:p>
            <a:pPr lvl="0" algn="just"/>
            <a:endParaRPr kumimoji="0" lang="th-TH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lvl="0" algn="just"/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การออกแบบ เป็นกระบวนการที่สนองความต้องการในสิ่งใหม่ๆ ของมนุษย์ ซึ่งส่วนใหญ่เพื่อให้ชีวิตอยู่รอดและมีความสะดวกสบายมากขึ้น การปรับปรุงและพัฒนาแบบหรือผลงานที่มีอยู่แล้วให้เหมาะสม มีความแปลกใหม่ คำนึงถึงประโยชน์ใช้สอยและความงามอันเป็นคุณลักษณะสำคัญของการออกแบบ การออกแบบเป็นศิลปะของมนุษย์ ที่สร้างค่านิยมทางความงามและสนองคุณประโยชน์ทางกายภาพให้แก่มนุษย์ </a:t>
            </a:r>
          </a:p>
          <a:p>
            <a:pPr lvl="0" algn="just"/>
            <a:endParaRPr kumimoji="0" lang="th-TH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lvl="0" algn="just"/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การออกแบบผลิตภัณฑ์ เป็นการออกแบบสิ่งของประเภทต่างๆ เช่น เครื่องใช้ เครื่องเล่น และเครื่องประดับตกแต่ง เพื่อประโยชน์ในการดำรงชีวิตให้สะดวกสบาย เพื่อการแต่งกาย การตกแต่งและเพื่อความบันเทิงใจ </a:t>
            </a:r>
            <a:endParaRPr kumimoji="0" lang="th-TH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571513498"/>
      </p:ext>
    </p:extLst>
  </p:cSld>
  <p:clrMapOvr>
    <a:masterClrMapping/>
  </p:clrMapOvr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อิออนสำหรับห้องประชุม">
  <a:themeElements>
    <a:clrScheme name="อิออนสำหรับห้องประชุม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อิออนสำหรับห้องประชุม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อิออนสำหรับห้องประชุม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TM02900743[[fn=ชีวภาพ]]</Template>
  <TotalTime>359</TotalTime>
  <Words>207</Words>
  <Application>Microsoft Office PowerPoint</Application>
  <PresentationFormat>แบบจอกว้าง</PresentationFormat>
  <Paragraphs>22</Paragraphs>
  <Slides>6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8</vt:i4>
      </vt:variant>
      <vt:variant>
        <vt:lpstr>ธีม</vt:lpstr>
      </vt:variant>
      <vt:variant>
        <vt:i4>3</vt:i4>
      </vt:variant>
      <vt:variant>
        <vt:lpstr>ชื่อเรื่องสไลด์</vt:lpstr>
      </vt:variant>
      <vt:variant>
        <vt:i4>6</vt:i4>
      </vt:variant>
    </vt:vector>
  </HeadingPairs>
  <TitlesOfParts>
    <vt:vector size="17" baseType="lpstr">
      <vt:lpstr>Angsana New</vt:lpstr>
      <vt:lpstr>Arial</vt:lpstr>
      <vt:lpstr>Calibri</vt:lpstr>
      <vt:lpstr>Calibri Light</vt:lpstr>
      <vt:lpstr>Century Gothic</vt:lpstr>
      <vt:lpstr>Cordia New</vt:lpstr>
      <vt:lpstr>Wingdings 2</vt:lpstr>
      <vt:lpstr>Wingdings 3</vt:lpstr>
      <vt:lpstr>HDOfficeLightV0</vt:lpstr>
      <vt:lpstr>1_HDOfficeLightV0</vt:lpstr>
      <vt:lpstr>อิออนสำหรับห้องประชุม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COM_PC</dc:creator>
  <cp:lastModifiedBy>COM_PC</cp:lastModifiedBy>
  <cp:revision>14</cp:revision>
  <dcterms:created xsi:type="dcterms:W3CDTF">2017-06-26T02:51:41Z</dcterms:created>
  <dcterms:modified xsi:type="dcterms:W3CDTF">2017-06-26T08:50:46Z</dcterms:modified>
</cp:coreProperties>
</file>