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6" autoAdjust="0"/>
    <p:restoredTop sz="94660"/>
  </p:normalViewPr>
  <p:slideViewPr>
    <p:cSldViewPr snapToGrid="0">
      <p:cViewPr varScale="1">
        <p:scale>
          <a:sx n="54" d="100"/>
          <a:sy n="54" d="100"/>
        </p:scale>
        <p:origin x="48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C8AD-D208-4129-B114-00D8945151B4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27C5F76-5653-4914-A2B5-C82CD4DFD1D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85046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C8AD-D208-4129-B114-00D8945151B4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27C5F76-5653-4914-A2B5-C82CD4DFD1D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9298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C8AD-D208-4129-B114-00D8945151B4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27C5F76-5653-4914-A2B5-C82CD4DFD1DF}" type="slidenum">
              <a:rPr lang="th-TH" smtClean="0"/>
              <a:t>‹#›</a:t>
            </a:fld>
            <a:endParaRPr lang="th-TH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82250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C8AD-D208-4129-B114-00D8945151B4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27C5F76-5653-4914-A2B5-C82CD4DFD1D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327161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C8AD-D208-4129-B114-00D8945151B4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27C5F76-5653-4914-A2B5-C82CD4DFD1DF}" type="slidenum">
              <a:rPr lang="th-TH" smtClean="0"/>
              <a:t>‹#›</a:t>
            </a:fld>
            <a:endParaRPr lang="th-TH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5222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C8AD-D208-4129-B114-00D8945151B4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27C5F76-5653-4914-A2B5-C82CD4DFD1D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312326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C8AD-D208-4129-B114-00D8945151B4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F76-5653-4914-A2B5-C82CD4DFD1D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485152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C8AD-D208-4129-B114-00D8945151B4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F76-5653-4914-A2B5-C82CD4DFD1D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94666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C8AD-D208-4129-B114-00D8945151B4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F76-5653-4914-A2B5-C82CD4DFD1D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16958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C8AD-D208-4129-B114-00D8945151B4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27C5F76-5653-4914-A2B5-C82CD4DFD1D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23490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C8AD-D208-4129-B114-00D8945151B4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27C5F76-5653-4914-A2B5-C82CD4DFD1D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04770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C8AD-D208-4129-B114-00D8945151B4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27C5F76-5653-4914-A2B5-C82CD4DFD1D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12662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C8AD-D208-4129-B114-00D8945151B4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F76-5653-4914-A2B5-C82CD4DFD1D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54910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C8AD-D208-4129-B114-00D8945151B4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F76-5653-4914-A2B5-C82CD4DFD1D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36288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C8AD-D208-4129-B114-00D8945151B4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F76-5653-4914-A2B5-C82CD4DFD1D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83543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C8AD-D208-4129-B114-00D8945151B4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27C5F76-5653-4914-A2B5-C82CD4DFD1D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29247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AC8AD-D208-4129-B114-00D8945151B4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27C5F76-5653-4914-A2B5-C82CD4DFD1D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96272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  <p:sldLayoutId id="2147483785" r:id="rId13"/>
    <p:sldLayoutId id="2147483786" r:id="rId14"/>
    <p:sldLayoutId id="2147483787" r:id="rId15"/>
    <p:sldLayoutId id="21474837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/>
          <p:cNvSpPr txBox="1"/>
          <p:nvPr/>
        </p:nvSpPr>
        <p:spPr>
          <a:xfrm>
            <a:off x="422031" y="316523"/>
            <a:ext cx="1150033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dirty="0" smtClean="0"/>
              <a:t>1. สัญลักษณ์และเครื่องหมายทางดนตรีสากล</a:t>
            </a:r>
          </a:p>
          <a:p>
            <a:endParaRPr lang="th-TH" sz="3200" dirty="0" smtClean="0"/>
          </a:p>
          <a:p>
            <a:r>
              <a:rPr lang="th-TH" sz="3200" dirty="0" smtClean="0"/>
              <a:t>บันทึกอยู่บนบรรทัด 5 เส้น และเส้นน้อย โดยมีกุญแจประจำหลักบันทึกไว้ตอนเริ่มต้นของบรรทัด 5 เส้น เป็นเครื่องหมายกำกับให้อ่านชื่อตัวโน๊ต กุญแจหลัก มี 2 ชนิดคือกุญแจ</a:t>
            </a:r>
            <a:r>
              <a:rPr lang="th-TH" sz="3200" dirty="0" err="1" smtClean="0"/>
              <a:t>ซอล</a:t>
            </a:r>
            <a:r>
              <a:rPr lang="th-TH" sz="3200" dirty="0" smtClean="0"/>
              <a:t> และ กุญแจ</a:t>
            </a:r>
            <a:r>
              <a:rPr lang="th-TH" sz="3200" dirty="0" err="1" smtClean="0"/>
              <a:t>ฟา</a:t>
            </a:r>
            <a:r>
              <a:rPr lang="th-TH" sz="3200" dirty="0" smtClean="0"/>
              <a:t> ตามด้วยเครื่องหมายกำหนดจังหวะ จะเขียนเหมือนเลขเศษส่วนแต่จะไม่มีขีดคั่นกลาง เลขตัวล่างหมายถึงลักษณะตัวโน้ตที่บันทึกตามจังหวะเพลง และ เมื่อจบเพลงจะใช้ เส้นกั้นห้องสองเส้นตัวอย่างการบันทึกตัวโน้ตในบรรทัด 5 เส้น และเส้นน้อย ด้วยกุญแจประจำหลัก</a:t>
            </a:r>
            <a:r>
              <a:rPr lang="th-TH" sz="3200" dirty="0" err="1" smtClean="0"/>
              <a:t>ซอล</a:t>
            </a:r>
            <a:r>
              <a:rPr lang="th-TH" sz="3200" dirty="0" smtClean="0"/>
              <a:t> และ กุญแจประจำ</a:t>
            </a:r>
            <a:r>
              <a:rPr lang="th-TH" sz="3200" dirty="0" err="1" smtClean="0"/>
              <a:t>หลักฟา</a:t>
            </a:r>
            <a:r>
              <a:rPr lang="th-TH" sz="3200" dirty="0" smtClean="0"/>
              <a:t> 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71869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61192" y="10867"/>
            <a:ext cx="11869616" cy="1325563"/>
          </a:xfrm>
        </p:spPr>
        <p:txBody>
          <a:bodyPr>
            <a:normAutofit/>
          </a:bodyPr>
          <a:lstStyle/>
          <a:p>
            <a:r>
              <a:rPr lang="th-TH" sz="4000" dirty="0" smtClean="0"/>
              <a:t>หลักการขับร้องเพลงไทย ผู้ขับร้องเพลงที่ดี ต้องศึกษาหลักการขับร้องในหัวข้อต่อไปนี้ </a:t>
            </a:r>
            <a:endParaRPr lang="th-TH" sz="4000" dirty="0" smtClean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1336430"/>
            <a:ext cx="10515600" cy="52402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2800" dirty="0" smtClean="0"/>
              <a:t>1. วิธีการเปล่งเสียง </a:t>
            </a:r>
          </a:p>
          <a:p>
            <a:pPr marL="0" indent="0">
              <a:buNone/>
            </a:pPr>
            <a:r>
              <a:rPr lang="th-TH" sz="2800" dirty="0"/>
              <a:t>	</a:t>
            </a:r>
            <a:r>
              <a:rPr lang="th-TH" sz="2800" dirty="0" smtClean="0"/>
              <a:t>ในการขับร้องเพลง สิ่งแรกที่ทำให้ผู้ฟังเกิดความสนใจคือ เสียง ผู้ขับร้องต้องรู้จักวิธีการเปล่งเสียง เพื่อให้ได้เสียงที่มีคุณภาพออกมา การเปล่งเสียงร้องที่ดีต้องอาศัยการฝึกฝนเป็นขั้นตอน ดังนี้</a:t>
            </a:r>
          </a:p>
          <a:p>
            <a:pPr marL="0" indent="0">
              <a:buNone/>
            </a:pPr>
            <a:r>
              <a:rPr lang="th-TH" sz="2800" dirty="0"/>
              <a:t>	</a:t>
            </a:r>
            <a:r>
              <a:rPr lang="th-TH" sz="2800" dirty="0" smtClean="0"/>
              <a:t>การฝึกออกเสียง เป็นการเริ่มต้นการฝึกหัดร้องเพลง เพื่อให้ผู้เรียนได้เรียนรู้เกี่ยวกับระดับเสียงดนตรี โดยการเทียบกับเสียงของเครื่องดนตรี เช่น ระนาดหรือฆ้อง ให้ผู้เรียนฟังและออกเสียงตามเสียงที่ได้ยิน โดยออกเสียงคำว่า "เออ" ให้ยาวจนสุดลมหายใจ เป็น 1 คำ หรือ 1 เสียง ต่อมาเป็นเสียงคำที่ 2-3-4--- ตามเสียงดนตรีไปจนครบ 7 เสียง ฝึกทั้งขึ้นสูงและลงต่ำจนคล่อง ให้เสียงที่เปล่งออกมาฟังเรียบตลอดคำ ไม่สะดุดหรือขาดช่วงไป</a:t>
            </a:r>
          </a:p>
          <a:p>
            <a:pPr marL="0" indent="0">
              <a:buNone/>
            </a:pPr>
            <a:r>
              <a:rPr lang="th-TH" sz="2800" dirty="0"/>
              <a:t>	</a:t>
            </a:r>
            <a:r>
              <a:rPr lang="th-TH" sz="2800" dirty="0" smtClean="0"/>
              <a:t>การฝึกการบังคับเสียง เป็นการบังคับเสียงให้ออกมาโดยถูกทิศทาง ซึ่งอาจต้องใช้อวัยวะภายในปากเป็นส่วนช่วยในการเปล่งเสียง ได้แก่ คอ ลิ้นปี่ เพดาน ปุ่มเหงือก ไรฟัน ฟัน ลิ้น คางและปาก เช่น เสียง "เออ" เสียงจะต้องผ่านลำคอออกมาโดยตรงไม่กระทบส่วนใด เสียง "อือ" เสียงจะต้องผ่านออกมาในระหว่างครึ่งปากและครึ่งจมูก เสียง "เอ๋ย" เสียงจะผ่านออกมาทางจมูก เป็นเสียงนาสิก</a:t>
            </a:r>
            <a:endParaRPr lang="th-TH" sz="2800" dirty="0"/>
          </a:p>
        </p:txBody>
      </p:sp>
    </p:spTree>
    <p:extLst>
      <p:ext uri="{BB962C8B-B14F-4D97-AF65-F5344CB8AC3E}">
        <p14:creationId xmlns:p14="http://schemas.microsoft.com/office/powerpoint/2010/main" val="111324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785446" y="826476"/>
            <a:ext cx="10515600" cy="534572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h-TH" sz="2800" dirty="0" smtClean="0"/>
          </a:p>
          <a:p>
            <a:pPr marL="0" indent="0">
              <a:buNone/>
            </a:pPr>
            <a:r>
              <a:rPr lang="th-TH" sz="2800" dirty="0" smtClean="0"/>
              <a:t>	การฝึกกล้ามเนื้อคอ เพื่อให้เกิดความแข็งแรง สามารถบังคับกล้ามเนื้อให้เปล่งเสียงตามที่ต้องการ มักจะใช้กับการร้องที่ต้องการเสียงที่อ่อนพลิ้ว สั่นระรัว เช่น การครั่นเสียง เป็นต้น การใช้เสียงพิเศษเหล่านี้จะใช้มากหรือน้อยขึ้นอยู่กับท่วงทำนองของเพลงและความสามารถเฉพาะตัวของผู้ร้องเองเป็นสำคัญ</a:t>
            </a:r>
          </a:p>
          <a:p>
            <a:pPr marL="0" indent="0">
              <a:buNone/>
            </a:pPr>
            <a:endParaRPr lang="th-TH" sz="2800" dirty="0" smtClean="0"/>
          </a:p>
          <a:p>
            <a:pPr marL="0" indent="0">
              <a:buNone/>
            </a:pPr>
            <a:r>
              <a:rPr lang="th-TH" sz="2800" dirty="0" smtClean="0"/>
              <a:t>	การฝึกกล้ามเนื้อหน้าท้อง การฝึกกล้ามเนื้อบริเวณหน้าท้องให้แข็งแรงจะเป็นประโยชน์ในการขับร้องเพลงที่มีเสียงสูง ซึ่งในขณะเปล่งเสียงสูง ผู้ร้องต้องเกร็งกล้ามเนื้อบริเวณหน้าท้อง แล้วค่อยๆ เปล่งเสียงออกมา โดยให้ลมบริเวณหน้าท้องเลื่อนขึ้นมา เสียงที่เปล่งออกมามีน้ำหนัก ดังลึก ทำให้ช่วยยืดเสียงให้ยาวต่อไป การฝึกด้วยวิธีนี้บ่อยๆจะทำให้เกิดเสียงใส น้ำเสียงมีพลัง การร้องจะมีประสิทธิภาพมากขึ้น หลังจากที่ฝึกการเปล่งเสียงจนได้เสียงที่ดีแล้ว จึงเริ่มฝึกการขับร้องบทเพลง โดยใช้ทำนองที่ง่ายๆ เช่น เพลง 2 ชั้น หรือเพลงชั้นเดียว โดยฝึกการใช้ลมหายใจควบคู่ด้วย </a:t>
            </a:r>
            <a:endParaRPr lang="th-TH" sz="2800" dirty="0"/>
          </a:p>
        </p:txBody>
      </p:sp>
    </p:spTree>
    <p:extLst>
      <p:ext uri="{BB962C8B-B14F-4D97-AF65-F5344CB8AC3E}">
        <p14:creationId xmlns:p14="http://schemas.microsoft.com/office/powerpoint/2010/main" val="2596305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2. การฝึกไล่เสียง</a:t>
            </a:r>
            <a:endParaRPr lang="th-TH" dirty="0" smtClean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049216" y="1424354"/>
            <a:ext cx="10515600" cy="484053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h-TH" sz="3200" dirty="0" smtClean="0"/>
          </a:p>
          <a:p>
            <a:pPr marL="0" indent="0">
              <a:buNone/>
            </a:pPr>
            <a:r>
              <a:rPr lang="th-TH" sz="3200" dirty="0" smtClean="0"/>
              <a:t>	 หลังจากที่ได้ฝึกการเปล่งเสียงร้องจนมีความชำนาญแล้ว ควรฝึกการไล่เสียงร้องเพื่อให้ถูกต้องตรงตามระดับเสียงดนตรี การฝึกการไล่เสียงนี้ควรใช้เครื่องดนตรีเป็นหลักในการร้องเพลงด้วย โดยเริ่มจากเสียงต่ำไปหาเสียงสูง และเสียงสูงไปหาเสียงต่ำ สามารถร้องได้ตามเสียงที่ต้องการแล้วต่อไปจึงเริ่มฝึกร้องให้ได้เสียงสูงขึ้นเรื่อยๆ จะหยุดร้องที่ระดับเสียงเดียวไม่ได้ ให้ฝึกร้อง ไปจนกว่าจะถึงระดับเสียงสุดท้ายที่มีกำลังร้อง คือ ไม่สามารถเปล่งเสียงได้สูงกว่านี้อีกแล้ว จึงหยุดที่เสียงนั้น และฝึกในระดับเสียงที่ต่ำลงมาเรื่อยๆ จนถึงเสียงสุดท้ายเช่นเดียวกัน เพื่อให้ได้กำลังร้องที่ดีและร้องได้เสียงสูงสุดและต่ำสุด </a:t>
            </a:r>
          </a:p>
          <a:p>
            <a:pPr marL="0" indent="0">
              <a:buNone/>
            </a:pPr>
            <a:endParaRPr lang="th-TH" dirty="0" smtClean="0"/>
          </a:p>
        </p:txBody>
      </p:sp>
    </p:spTree>
    <p:extLst>
      <p:ext uri="{BB962C8B-B14F-4D97-AF65-F5344CB8AC3E}">
        <p14:creationId xmlns:p14="http://schemas.microsoft.com/office/powerpoint/2010/main" val="537674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3. การใช้ลมหายใจ</a:t>
            </a:r>
            <a:endParaRPr lang="th-TH" dirty="0" smtClean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1336431"/>
            <a:ext cx="10515600" cy="484053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h-TH" sz="2800" dirty="0" smtClean="0"/>
          </a:p>
          <a:p>
            <a:pPr marL="0" indent="0">
              <a:buNone/>
            </a:pPr>
            <a:endParaRPr lang="th-TH" sz="2800" dirty="0" smtClean="0"/>
          </a:p>
          <a:p>
            <a:pPr marL="0" indent="0">
              <a:buNone/>
            </a:pPr>
            <a:r>
              <a:rPr lang="th-TH" sz="2800" dirty="0" smtClean="0"/>
              <a:t>	การใช้ลมหายใจในการร้องเพลง มีส่วนช่วยให้การร้องเพลงเกิดความไพเราะน่าฟังในการร้องเพลงทุกประเภท การรู้จักใช้ลมหายใจให้ถูกต้องนั้นจะทำให้การร้องเพลงนุ่มนวลอ่อนหวาน ไม่แข็งกระด้าง หรือเสียงขาดเป็นช่วงๆ อีกทั้งเป็นการช่วยผ่อนแรงในการร้องทำให้นักร้องไม่รู้สึกเหนื่อยมากจนเกินไป ในการฝึกลมหายใจนี้พยายามทำให้เป็นธรรมชาติมากที่สุด โดยไม่ให้ผู้ขับร้องพะวงกับการหายใจให้ถูกที่มากเกินไป เพราะอาจทำให้เพลงขาดความไพเราะและความอ่อนโยนลงไปได้ ซึ่งจำเป็นต้องใช้เวลาและประสบการณ์ในการร้องมากๆ จนเกิดความชำนาญและเคยชินไปเองในที่สุด</a:t>
            </a:r>
            <a:endParaRPr lang="th-TH" sz="2800" dirty="0"/>
          </a:p>
        </p:txBody>
      </p:sp>
    </p:spTree>
    <p:extLst>
      <p:ext uri="{BB962C8B-B14F-4D97-AF65-F5344CB8AC3E}">
        <p14:creationId xmlns:p14="http://schemas.microsoft.com/office/powerpoint/2010/main" val="216701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 4. การใช้คำในการขับร้อง </a:t>
            </a:r>
            <a:endParaRPr lang="th-TH" dirty="0" smtClean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1336431"/>
            <a:ext cx="10515600" cy="48405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2800" dirty="0" smtClean="0"/>
              <a:t>4.1 การเอื้อน </a:t>
            </a:r>
          </a:p>
          <a:p>
            <a:pPr marL="0" indent="0">
              <a:buNone/>
            </a:pPr>
            <a:r>
              <a:rPr lang="th-TH" sz="2800" dirty="0" smtClean="0"/>
              <a:t>	เป็นสิ่งสำคัญมากในการขับร้องเพลงไทย ผู้ขับร้องต้องรู้จักการใช้เสียงใน การเอื้อน ซึ่งมีอยู่หลายวิธี หลายเสียง การออกเสียงเอื้อนจำเป็นต้องอาศัยพยัญชนะสระ และเสียงวรรณยุกต์ ที่แตกต่างกันออกไป ที่นิยมนำมาใช้กันมาก คือ </a:t>
            </a:r>
          </a:p>
          <a:p>
            <a:pPr marL="0" indent="0">
              <a:buNone/>
            </a:pPr>
            <a:r>
              <a:rPr lang="th-TH" sz="2800" dirty="0" smtClean="0"/>
              <a:t>	- เสียงพยัญชนะ ง, ห, อ, ฮ </a:t>
            </a:r>
          </a:p>
          <a:p>
            <a:pPr marL="0" indent="0">
              <a:buNone/>
            </a:pPr>
            <a:r>
              <a:rPr lang="th-TH" sz="2800" dirty="0" smtClean="0"/>
              <a:t>	- เสียงสระ เออ, อือ </a:t>
            </a:r>
          </a:p>
          <a:p>
            <a:pPr marL="0" indent="0">
              <a:buNone/>
            </a:pPr>
            <a:r>
              <a:rPr lang="th-TH" sz="2800" dirty="0" smtClean="0"/>
              <a:t>	- เสียงวรรณยุกต์ เอก, โท, ตรี, จัตวา</a:t>
            </a:r>
          </a:p>
          <a:p>
            <a:pPr marL="0" indent="0">
              <a:buNone/>
            </a:pPr>
            <a:r>
              <a:rPr lang="th-TH" sz="2800" dirty="0"/>
              <a:t>	</a:t>
            </a:r>
            <a:r>
              <a:rPr lang="th-TH" sz="2800" dirty="0" smtClean="0"/>
              <a:t>เสียงเอื้อนที่มีใช้ ได้แก่ เออ เฮอ อือ </a:t>
            </a:r>
            <a:r>
              <a:rPr lang="th-TH" sz="2800" dirty="0" err="1" smtClean="0"/>
              <a:t>เงอ</a:t>
            </a:r>
            <a:r>
              <a:rPr lang="th-TH" sz="2800" dirty="0" smtClean="0"/>
              <a:t> เงย </a:t>
            </a:r>
            <a:r>
              <a:rPr lang="th-TH" sz="2800" dirty="0" err="1" smtClean="0"/>
              <a:t>เออะ</a:t>
            </a:r>
            <a:r>
              <a:rPr lang="th-TH" sz="2800" dirty="0" smtClean="0"/>
              <a:t> </a:t>
            </a:r>
            <a:r>
              <a:rPr lang="th-TH" sz="2800" dirty="0" err="1" smtClean="0"/>
              <a:t>เอิง</a:t>
            </a:r>
            <a:r>
              <a:rPr lang="th-TH" sz="2800" dirty="0" smtClean="0"/>
              <a:t> หือ เป็นต้น การใช้เสียงต่างๆ เหล่านี้ผู้ขับร้องต้องรู้ลักษณะและแหล่งกำเนิดของเสียงรวมทั้งวิธีทำเสียงให้ถูกต้องด้วย </a:t>
            </a:r>
            <a:endParaRPr lang="th-TH" sz="2800" dirty="0"/>
          </a:p>
        </p:txBody>
      </p:sp>
    </p:spTree>
    <p:extLst>
      <p:ext uri="{BB962C8B-B14F-4D97-AF65-F5344CB8AC3E}">
        <p14:creationId xmlns:p14="http://schemas.microsoft.com/office/powerpoint/2010/main" val="326512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10867"/>
            <a:ext cx="10515600" cy="1325563"/>
          </a:xfrm>
        </p:spPr>
        <p:txBody>
          <a:bodyPr/>
          <a:lstStyle/>
          <a:p>
            <a:r>
              <a:rPr lang="th-TH" dirty="0" smtClean="0"/>
              <a:t>4.2 การออกเสียงคำร้อง</a:t>
            </a:r>
            <a:endParaRPr lang="th-TH" dirty="0" smtClean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931986"/>
            <a:ext cx="10515600" cy="592601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h-TH" sz="2800" dirty="0" smtClean="0"/>
          </a:p>
          <a:p>
            <a:pPr marL="0" indent="0">
              <a:buNone/>
            </a:pPr>
            <a:r>
              <a:rPr lang="th-TH" sz="2800" dirty="0" smtClean="0"/>
              <a:t>	การออกเสียงได้ถูกต้องตามอักขรวิธี ชัดถ้อยชัดคำ รวมทั้งการแบ่งคำร้องและการแบ่งวรรคตอนในขณะทำการขับร้องได้เหมาะสม เป็นสิ่งที่ผู้ขับร้องทุกคนต้องปฏิบัติ อาจจะมีข้อยกเว้นในกรณีที่ร้องเพลงภาษา เพราะการขับร้องเพลงที่มีสำเนียงภาษาต่างๆ นั้น ผู้ขับร้องต้องขับร้องให้มีสำเนียงไปตามเพลงนั้นๆ เพื่อก่อให้เกิดความไพเราะน่าฟังมากยิ่งขึ้น </a:t>
            </a:r>
          </a:p>
          <a:p>
            <a:pPr marL="0" indent="0">
              <a:buNone/>
            </a:pPr>
            <a:endParaRPr lang="th-TH" sz="2800" dirty="0" smtClean="0"/>
          </a:p>
          <a:p>
            <a:pPr marL="0" indent="0">
              <a:buNone/>
            </a:pPr>
            <a:r>
              <a:rPr lang="th-TH" sz="2800" dirty="0" smtClean="0"/>
              <a:t>เทคนิคในการขับร้องเพลงไทย</a:t>
            </a:r>
          </a:p>
          <a:p>
            <a:pPr marL="0" indent="0">
              <a:buNone/>
            </a:pPr>
            <a:r>
              <a:rPr lang="th-TH" sz="2800" dirty="0"/>
              <a:t>	</a:t>
            </a:r>
            <a:r>
              <a:rPr lang="th-TH" sz="2800" dirty="0" smtClean="0"/>
              <a:t>ในการขับร้องเพลงไทยนอกจากผู้ขับร้องจะมีน้ำเสียงที่ดี ไพเราะ มีลีลา อารมณ์ ในการร้องเพลงที่ดีแล้ว การเลือกใช้เทคนิควิธีการร้องก็เป็นส่วนสำคัญที่จะทำให้ผู้ขับร้องสามารถร้องเพลงได้ไพเราะน่าฟังยิ่งขึ้น เทคนิควิธีการขับร้องเพลงไทยนี้ได้รับความนิยมมากในการร้องเพลงไทยมาตั้งแต่สมัยโบราณ ซึ่งจัดว่าเป็นสิ่งสำคัญที่ทำให้ยากพอสมควร รวมทั้งผู้ขับร้องจะต้องมีปฏิภาณไหวพริบ ในการเลือกใช้เทคนิควิธีต่างๆ เหล่านี้ให้เหมาะสมกับลักษณะของเพลงและลีลาการเอื้อนของแต่ละเพลงด้วย แต่ถ้าใช้มากเกินไปก็จะทำให้ไม่ไพเราะเท่าที่ควร ในขณะเดียวกันถ้าไม่มีเสียเลยก็หมดความไพเราะไปได้เช่นกัน ซึ่งเทคนิคการร้องเพลงไทยสามารถจำแนกได้ดังนี้ </a:t>
            </a:r>
            <a:endParaRPr lang="th-TH" sz="2800" dirty="0"/>
          </a:p>
        </p:txBody>
      </p:sp>
    </p:spTree>
    <p:extLst>
      <p:ext uri="{BB962C8B-B14F-4D97-AF65-F5344CB8AC3E}">
        <p14:creationId xmlns:p14="http://schemas.microsoft.com/office/powerpoint/2010/main" val="375205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211015"/>
            <a:ext cx="10515600" cy="664698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h-TH" dirty="0" smtClean="0"/>
          </a:p>
          <a:p>
            <a:pPr marL="0" indent="0">
              <a:buNone/>
            </a:pPr>
            <a:r>
              <a:rPr lang="th-TH" sz="2800" dirty="0" smtClean="0"/>
              <a:t>การใช้เสียงพิเศษ </a:t>
            </a:r>
          </a:p>
          <a:p>
            <a:pPr marL="0" indent="0">
              <a:buNone/>
            </a:pPr>
            <a:r>
              <a:rPr lang="th-TH" sz="2800" dirty="0"/>
              <a:t>	</a:t>
            </a:r>
            <a:r>
              <a:rPr lang="th-TH" sz="2800" dirty="0" smtClean="0"/>
              <a:t>เสียงพิเศษที่ใช้ในการขับร้องนี้ เป็นเทคนิคนักร้องที่สมัยโบราณนิยมใช้กันมาก และนักร้องทุกๆ คนจะพยายามฝึกฝนเสียงต่างๆเหล่านี้ เพื่อให้การขับร้องเพลงได้ไพเราะยิ่งขึ้น แต่การใช้เสียงพิเศษนี้ไม่ใช่จะทำได้ทุกคน นักร้องที่ไม่ได้ฝึกฝนไม่สามารถจะทำได้เพราะเป็นสิ่งที่ยากพอสมควร เสียงพิเศษได้แก่ เสียงปริบ เสียงโปรย เสียงหวน เสียงโหย เสียงครั่น เสียงกรอก เสียงกลืน เสียงเกลือก </a:t>
            </a:r>
          </a:p>
          <a:p>
            <a:pPr marL="0" indent="0">
              <a:buNone/>
            </a:pPr>
            <a:endParaRPr lang="th-TH" sz="2800" dirty="0" smtClean="0"/>
          </a:p>
          <a:p>
            <a:pPr marL="0" indent="0">
              <a:buNone/>
            </a:pPr>
            <a:r>
              <a:rPr lang="th-TH" sz="2800" dirty="0" smtClean="0"/>
              <a:t>การแสดงออกถึงอารมณ์ในการขับร้อง</a:t>
            </a:r>
          </a:p>
          <a:p>
            <a:pPr marL="0" indent="0">
              <a:buNone/>
            </a:pPr>
            <a:r>
              <a:rPr lang="th-TH" sz="2800" dirty="0"/>
              <a:t>	</a:t>
            </a:r>
            <a:r>
              <a:rPr lang="th-TH" sz="2800" dirty="0" smtClean="0"/>
              <a:t>การขับร้องเพลงไทยให้ได้ความไพเราะซาบซึ้งเกิดจากผู้ขับร้องใส่อารมณ์และความรู้สึกในบทเพลง การใส่อารมณ์ในการขับร้องเป็นเรื่องที่ทำค่อนข้างยาก ผู้ขับร้องที่จะร้องเพลงให้ได้อารมณ์นั้น ต้องเป็นผู้ที่มีประสบการณ์ในการขับร้องมาเป็นระยะเวลาพอสมควร การสร้างอารมณ์ในการขับร้องต้องอาศัยส่วนประกอบอื่นๆ ด้วย เช่น ความเข้าใจในบทขับร้องการเน้นคำร้อง การแบ่งวรรคตอน การเอื้อน การใช้เสียง เป็นต้น </a:t>
            </a:r>
            <a:endParaRPr lang="th-TH" sz="2800" dirty="0"/>
          </a:p>
        </p:txBody>
      </p:sp>
    </p:spTree>
    <p:extLst>
      <p:ext uri="{BB962C8B-B14F-4D97-AF65-F5344CB8AC3E}">
        <p14:creationId xmlns:p14="http://schemas.microsoft.com/office/powerpoint/2010/main" val="240329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211015"/>
            <a:ext cx="10515600" cy="664698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h-TH" sz="3200" dirty="0" smtClean="0"/>
          </a:p>
          <a:p>
            <a:pPr marL="0" indent="0">
              <a:buNone/>
            </a:pPr>
            <a:r>
              <a:rPr lang="th-TH" sz="3200" dirty="0" smtClean="0"/>
              <a:t>การแสดงออกทางบุคลิกภาพ </a:t>
            </a:r>
          </a:p>
          <a:p>
            <a:pPr marL="0" indent="0">
              <a:buNone/>
            </a:pPr>
            <a:r>
              <a:rPr lang="th-TH" sz="3200" dirty="0"/>
              <a:t>	</a:t>
            </a:r>
            <a:r>
              <a:rPr lang="th-TH" sz="3200" dirty="0" smtClean="0"/>
              <a:t>บุคลิกภาพของนักร้องและนักดนตรีมีความสำคัญมาก ผู้บรรเลงและผู้ขับร้องจะอยู่ในอาการที่สงบเสงี่ยม เรียบร้อย มองดูนุ่มนวล อ่อนโยน ไม่กระด้าง แข็งขืน ซึ่งเป็นลักษณะที่ไม่ชวนมอง นักร้องเพลงไทยควรปฏิบัติตนดังนี้ </a:t>
            </a:r>
          </a:p>
          <a:p>
            <a:pPr marL="0" indent="0">
              <a:buNone/>
            </a:pPr>
            <a:r>
              <a:rPr lang="th-TH" sz="3200" dirty="0" smtClean="0"/>
              <a:t>	3.1 นั่งพับเพียบไปทางด้านใดด้านหนึ่ง ลำตัวตรง ไม่เอียง </a:t>
            </a:r>
          </a:p>
          <a:p>
            <a:pPr marL="0" indent="0">
              <a:buNone/>
            </a:pPr>
            <a:r>
              <a:rPr lang="th-TH" sz="3200" dirty="0" smtClean="0"/>
              <a:t>	3.2 ขณะร้องไม่ทำหน้าตาบึ้งตึง ควรยิ้มเพียงเล็กน้อย มองดูอ่อนโยน และไม่ควรยิ้มมากเกินไป </a:t>
            </a:r>
          </a:p>
          <a:p>
            <a:pPr marL="0" indent="0">
              <a:buNone/>
            </a:pPr>
            <a:r>
              <a:rPr lang="th-TH" sz="3200" dirty="0" smtClean="0"/>
              <a:t>	3.3 การเคาะจังหวะ ไม่ใช้เท้าเคาะจังหวะจะทำให้มองดูไม่งาม ควรใช้ปลายนิ้วมือเคาะจังหวะแต่เพียงเล็กน้อยเท่านั้น นักร้องที่มีบุคลิกดีจะทำให้ผู้ฟังเกิดความรู้สึกชื่นชมและต้องการฟัง เป็นส่วน ช่วยเสริมให้การร้องเพลงไพเราะรับกัน ถ้านักร้องมีน้ำเสียงที่ดีไพเราะและร้องเพลงได้อย่างถูกต้อง โดยไม่ผิดเพี้ยนจะยิ่งเพิ่มความไพเราะเกิดอรรถรสกับผู้ฟัง</a:t>
            </a:r>
            <a:endParaRPr lang="th-TH" sz="3200" dirty="0"/>
          </a:p>
        </p:txBody>
      </p:sp>
    </p:spTree>
    <p:extLst>
      <p:ext uri="{BB962C8B-B14F-4D97-AF65-F5344CB8AC3E}">
        <p14:creationId xmlns:p14="http://schemas.microsoft.com/office/powerpoint/2010/main" val="68528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23092" y="140677"/>
            <a:ext cx="12068908" cy="67173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2400" b="1" dirty="0" smtClean="0"/>
              <a:t>ลักษณะของผู้ที่จะฝึกหัดขับร้อง </a:t>
            </a:r>
          </a:p>
          <a:p>
            <a:pPr marL="0" indent="0">
              <a:buNone/>
            </a:pPr>
            <a:r>
              <a:rPr lang="th-TH" sz="2400" dirty="0" smtClean="0"/>
              <a:t>ผู้ที่จะสามารถขับร้องเพลงให้ไพเราะได้นั้น ต้องมีคุณลักษณะเฉพาะตัวหลายประการ ซึ่งโดยทั่วไปแล้วผู้ที่มีความสามารถในการฝึกหัดขับร้องเพลง ควรมีลักษณะดังนี้ </a:t>
            </a:r>
          </a:p>
          <a:p>
            <a:pPr marL="0" indent="0">
              <a:buNone/>
            </a:pPr>
            <a:r>
              <a:rPr lang="th-TH" sz="2400" dirty="0" smtClean="0"/>
              <a:t>	4.1 มีสุขภาพพลานามัยสมบูรณ์ดี คือ ไม่เป็นโรคภัยไข้เจ็บ โดยเฉพาะโรคที่เกี่ยวกับระบบทางเดินหายใจ ซึ่งเป็นอุปสรรคต่อการเปล่งเสียง </a:t>
            </a:r>
          </a:p>
          <a:p>
            <a:pPr marL="0" indent="0">
              <a:buNone/>
            </a:pPr>
            <a:r>
              <a:rPr lang="th-TH" sz="2400" dirty="0" smtClean="0"/>
              <a:t>	4.2 มีเสียงกังวานแจ่มใส ไม่แตกพร่า เสียงไม่โตหรือห้าว และไม่เล็กแหลมเกินไป </a:t>
            </a:r>
          </a:p>
          <a:p>
            <a:pPr marL="0" indent="0">
              <a:buNone/>
            </a:pPr>
            <a:r>
              <a:rPr lang="th-TH" sz="2400" dirty="0" smtClean="0"/>
              <a:t>	4.3 ออกเสียงให้ถูกต้องตามอักขรวิธี สามารถออกเสียงพยัญชนะ สระ และวรรณยุกต์ได้ชัดเจนถูกต้อง รวมทั้งต้องออกเสียงคำให้ถูกต้องตามหลักภาษา </a:t>
            </a:r>
          </a:p>
          <a:p>
            <a:pPr marL="0" indent="0">
              <a:buNone/>
            </a:pPr>
            <a:r>
              <a:rPr lang="th-TH" sz="2400" dirty="0" smtClean="0"/>
              <a:t>	4.4 จังหวะ คือ การที่นักร้องสามารถขับร้องได้ถูกจังหวะตามทำนองเพลงจังหวะนั้นถือเป็นหัวใจของการขับร้องและการบรรเลงดนตรี ถ้าผู้ที่จะฝึกหัดขับร้องมีกระแสเสียงดีแต่ไม่มีจังหวะก็ไม่สามารถเป็นนักร้องที่ดีได้</a:t>
            </a:r>
          </a:p>
          <a:p>
            <a:pPr marL="0" indent="0">
              <a:buNone/>
            </a:pPr>
            <a:r>
              <a:rPr lang="th-TH" sz="2400" dirty="0" smtClean="0"/>
              <a:t>	4.5 เป็นผู้ชอบการแสดง คือ สามารถแสดงออกในที่สาธารณะได้อย่างไม่เก้อเขินหรือประหม่า เพราะถ้าเก้อเขินหรือประหม่าแล้ว จะทำให้ไม่มีสมาธิที่จะขับร้องเพลงให้ไพเราะและบางครั้งอาจจะทำให้ลืมเนื้อร้องหรือทำนองได้</a:t>
            </a:r>
          </a:p>
          <a:p>
            <a:pPr marL="0" indent="0">
              <a:buNone/>
            </a:pPr>
            <a:r>
              <a:rPr lang="th-TH" sz="2400" dirty="0" smtClean="0"/>
              <a:t>	4.6 เป็นผู้ที่มีความจำอยู่ในเกณฑ์ที่ดี คือ ผู้ขับร้องสามารถจดจำทำนองเพลงได้อย่างแม่นยำ และควรจะต้องจำบทร้องให้ได้ เพราะการจำบทร้องได้ก็จะทำให้ผู้ขับร้องเข้าถึงอารมณ์เพลงนั้นได้ </a:t>
            </a:r>
          </a:p>
          <a:p>
            <a:pPr marL="0" indent="0">
              <a:buNone/>
            </a:pPr>
            <a:r>
              <a:rPr lang="th-TH" sz="2400" dirty="0" smtClean="0"/>
              <a:t>	4.7 เป็นผู้ที่สามารถจดจำเพลงที่ครูถ่ายทอดให้อย่างรวดเร็วหรือต่อเพลงเร็ว แต่ก็มีข้อควรระวัง คือ ต้องท่องเพลงนั้นให้ขึ้นใจเพราะอาจจะทำให้ลืม เพลงนั้นได้อย่างรวดเร็วได้เช่นกัน </a:t>
            </a:r>
            <a:endParaRPr lang="th-TH" sz="2400" dirty="0"/>
          </a:p>
        </p:txBody>
      </p:sp>
    </p:spTree>
    <p:extLst>
      <p:ext uri="{BB962C8B-B14F-4D97-AF65-F5344CB8AC3E}">
        <p14:creationId xmlns:p14="http://schemas.microsoft.com/office/powerpoint/2010/main" val="104055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11015" y="211015"/>
            <a:ext cx="11980985" cy="66469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2800" b="1" dirty="0" smtClean="0"/>
              <a:t>ลักษณะการขับร้องเพลงไทย </a:t>
            </a:r>
          </a:p>
          <a:p>
            <a:pPr marL="0" indent="0">
              <a:buNone/>
            </a:pPr>
            <a:r>
              <a:rPr lang="th-TH" sz="2800" dirty="0" smtClean="0"/>
              <a:t>การขับร้องเพลงไทยจะมีความแตกต่างกันออกไป 4 ลักษณะ ดังนี้ </a:t>
            </a:r>
          </a:p>
          <a:p>
            <a:pPr marL="0" indent="0">
              <a:buNone/>
            </a:pPr>
            <a:r>
              <a:rPr lang="th-TH" sz="2800" dirty="0" smtClean="0"/>
              <a:t>ร้องลำลอง นักร้องจะขับร้องไปตามทำนองของตน เนื้อร้องจะถูกบรรจุไว้ตรงตามเสียงของลูกฆ้อง นักดนตรีก็บรรเลงทำนองเพลงประกอบไปพร้อมๆกับนักร้องและใช้ลูกฆ้องอย่างเดียวกัน แต่นักดนตรีจะทำการแปรลูกฆ้องให้เป็นทำนองเต็ม (</a:t>
            </a:r>
            <a:r>
              <a:rPr lang="en-US" sz="2800" dirty="0" smtClean="0"/>
              <a:t>Full melody) </a:t>
            </a:r>
            <a:r>
              <a:rPr lang="th-TH" sz="2800" dirty="0" smtClean="0"/>
              <a:t>ไปตามวิธีการบรรเลงและหน้าที่ของเครื่องดนตรีแต่ละชนิดที่นำมาใช้บรรเลงอยู่ในขณะนั้น ร้องคลอ นักร้องจะขับร้องไปพร้อมนักดนตรีที่บรรเลงทำนองเพลงประกอบไปพร้อมกัน โดยที่ทั้งสองฝ่ายจะดำเนินทำนองไปแนวเดียวกัน </a:t>
            </a:r>
          </a:p>
          <a:p>
            <a:pPr marL="0" indent="0">
              <a:buNone/>
            </a:pPr>
            <a:r>
              <a:rPr lang="th-TH" sz="2800" b="1" dirty="0" smtClean="0"/>
              <a:t>ร้องรับหรือร้องส่ง</a:t>
            </a:r>
          </a:p>
          <a:p>
            <a:pPr marL="0" indent="0">
              <a:buNone/>
            </a:pPr>
            <a:r>
              <a:rPr lang="th-TH" sz="2800" dirty="0" smtClean="0"/>
              <a:t>นักร้องจะต้องร้องเพลงขึ้นก่อน เมื่อนักร้องขับร้องเนื้อเพลงใกล้จะจบนักร้องดนตรีก็จะบรรเลง โดยทำการสวมร้องก่อนที่เนื้อเพลงจะจบลง ทั้งนี้เพื่อให้เกิดความกลมกลืนทั้งในด้านความช้า-เร็วของอัตราจังหวะและในด้านของระดับเสียงของทั้งสองฝ่ายทั้งการขับร้องและการบรรเลงดนตรี การขับร้องและการบรรเลงดนตรีจะใช้ลูกฆ้องอย่างเดียวกันการร้องนั้นจะต้องแปรเสียงของลูกฆ้องให้มาเป็นทาง "เอื้อน"แต่นักดนตรีจะต้องแปรเสียงของลูกฆ้องให้เป็นทำนองเต็ม ร้องเคล้า นักร้องจะขับร้องไปตามทำนองของตน นักดนตรีก็จะบรรเลงไปตามทำนองของตน ทำนองของทั้งสองฝ่ายจะมีความแตกต่างกัน ฟังแล้วเหมือนกับเป็นคนละเพลงที่ถูกนำมาบรรเลงเคล้ากันไป </a:t>
            </a:r>
            <a:endParaRPr lang="th-TH" sz="2800" dirty="0"/>
          </a:p>
        </p:txBody>
      </p:sp>
    </p:spTree>
    <p:extLst>
      <p:ext uri="{BB962C8B-B14F-4D97-AF65-F5344CB8AC3E}">
        <p14:creationId xmlns:p14="http://schemas.microsoft.com/office/powerpoint/2010/main" val="323138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082971" y="606525"/>
            <a:ext cx="8911687" cy="1280890"/>
          </a:xfrm>
        </p:spPr>
        <p:txBody>
          <a:bodyPr/>
          <a:lstStyle/>
          <a:p>
            <a:pPr marL="0" indent="0"/>
            <a:r>
              <a:rPr lang="th-TH" dirty="0" smtClean="0"/>
              <a:t>ลักษณะตัวโน้ตสากล</a:t>
            </a:r>
            <a:endParaRPr lang="th-TH" dirty="0" smtClean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079258" y="2116015"/>
            <a:ext cx="8915400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2800" dirty="0" smtClean="0"/>
              <a:t>ตัวโน้ต เป็นเครื่องหมายชนิดหนึ่งที่ใช้บันทึกแทนเสียงดนตรี และเสียงขับร้อง มีชื่อเรียกตามลักษณะต่างๆ และมีอัตราจังหวะที่แตกต่างกัน ดังนี้</a:t>
            </a:r>
            <a:endParaRPr lang="th-TH" sz="2800" dirty="0"/>
          </a:p>
        </p:txBody>
      </p:sp>
    </p:spTree>
    <p:extLst>
      <p:ext uri="{BB962C8B-B14F-4D97-AF65-F5344CB8AC3E}">
        <p14:creationId xmlns:p14="http://schemas.microsoft.com/office/powerpoint/2010/main" val="292336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230922" y="527538"/>
            <a:ext cx="10580077" cy="516987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h-TH" sz="3600" dirty="0" smtClean="0"/>
          </a:p>
          <a:p>
            <a:pPr marL="0" indent="0">
              <a:buNone/>
            </a:pPr>
            <a:r>
              <a:rPr lang="th-TH" sz="3600" dirty="0" smtClean="0"/>
              <a:t>บทเพลงพื้นบ้านภาคเหนือ </a:t>
            </a:r>
          </a:p>
          <a:p>
            <a:pPr marL="0" indent="0">
              <a:buNone/>
            </a:pPr>
            <a:endParaRPr lang="th-TH" sz="3600" dirty="0" smtClean="0"/>
          </a:p>
          <a:p>
            <a:pPr marL="0" indent="0">
              <a:buNone/>
            </a:pPr>
            <a:r>
              <a:rPr lang="th-TH" sz="3600" dirty="0" smtClean="0"/>
              <a:t>	บทเพลงพื้นบ้านภาคเหนือเป็นบทเพลงที่มีความไพเราะ อ่อนหวาน นุ่มนวล มีการใช้ภาษาท้องถิ่นที่เรียบง่าย มีเนื้อหาที่เกี่ยวกับการเกี้ยวพาราสีกัน หรือการบรรยายถึงธรรมชาติ วิถีชีวิตของคนในท้องถิ่น ซึ่งในการขับร้องบทเพลงพื้นบ้านภาคเหนือจะมีการนำเครื่องดนตรีมาบรรเลงคลอประกอบการขับร้อง เช่น ปี่ ซอ ซึง สะล้อ พิณ</a:t>
            </a:r>
            <a:r>
              <a:rPr lang="th-TH" sz="3600" dirty="0" err="1" smtClean="0"/>
              <a:t>เพียะ</a:t>
            </a:r>
            <a:r>
              <a:rPr lang="th-TH" sz="3600" dirty="0" smtClean="0"/>
              <a:t>เป็นต้น บทเพลงพื้นบ้านภาคเหนือที่นิยมนำมาขับร้อง เช่น </a:t>
            </a:r>
            <a:r>
              <a:rPr lang="th-TH" sz="3600" dirty="0" err="1" smtClean="0"/>
              <a:t>เพลงจ๊อย</a:t>
            </a:r>
            <a:r>
              <a:rPr lang="th-TH" sz="3600" dirty="0" smtClean="0"/>
              <a:t> เพลงซอน้อยไชยา เพลงฟ้อนดวงดอกไม้ เป็นต้น</a:t>
            </a:r>
            <a:endParaRPr lang="th-TH" sz="3600" dirty="0"/>
          </a:p>
        </p:txBody>
      </p:sp>
    </p:spTree>
    <p:extLst>
      <p:ext uri="{BB962C8B-B14F-4D97-AF65-F5344CB8AC3E}">
        <p14:creationId xmlns:p14="http://schemas.microsoft.com/office/powerpoint/2010/main" val="110038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600200" y="211015"/>
            <a:ext cx="9753600" cy="664698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h-TH" sz="2800" dirty="0" smtClean="0"/>
          </a:p>
          <a:p>
            <a:pPr marL="0" indent="0">
              <a:buNone/>
            </a:pPr>
            <a:r>
              <a:rPr lang="th-TH" sz="2800" dirty="0" smtClean="0"/>
              <a:t>ตัวอย่างเพลงพื้นบ้านภาคเหนือ</a:t>
            </a:r>
          </a:p>
          <a:p>
            <a:pPr marL="0" indent="0">
              <a:buNone/>
            </a:pPr>
            <a:endParaRPr lang="th-TH" sz="2800" dirty="0" smtClean="0"/>
          </a:p>
          <a:p>
            <a:pPr marL="0" indent="0">
              <a:buNone/>
            </a:pPr>
            <a:r>
              <a:rPr lang="th-TH" sz="2800" dirty="0" smtClean="0"/>
              <a:t>เพลงซอน้อยไชยา (น้อย</a:t>
            </a:r>
            <a:r>
              <a:rPr lang="th-TH" sz="2800" dirty="0" err="1" smtClean="0"/>
              <a:t>ไจญา</a:t>
            </a:r>
            <a:r>
              <a:rPr lang="th-TH" sz="2800" dirty="0" smtClean="0"/>
              <a:t>)</a:t>
            </a:r>
          </a:p>
          <a:p>
            <a:pPr marL="0" indent="0">
              <a:buNone/>
            </a:pPr>
            <a:r>
              <a:rPr lang="th-TH" sz="2800" dirty="0" smtClean="0"/>
              <a:t>ดวงดอกไม้ แบ่งบานสลอน หมู่ภมร แม่เผิ้งสอดไซ้</a:t>
            </a:r>
          </a:p>
          <a:p>
            <a:pPr marL="0" indent="0">
              <a:buNone/>
            </a:pPr>
            <a:r>
              <a:rPr lang="th-TH" sz="2800" dirty="0" err="1" smtClean="0"/>
              <a:t>ดอกพิคุน</a:t>
            </a:r>
            <a:r>
              <a:rPr lang="th-TH" sz="2800" dirty="0" smtClean="0"/>
              <a:t> (ดอกพิกุล)ของพี่ต้นไต้ ลมพัดไม้ มาสู่บ้านตู</a:t>
            </a:r>
          </a:p>
          <a:p>
            <a:pPr marL="0" indent="0">
              <a:buNone/>
            </a:pPr>
            <a:r>
              <a:rPr lang="th-TH" sz="2800" dirty="0" smtClean="0"/>
              <a:t>รู้แน่ชัด เข้าสู่สองหู ว่าสีชมพู </a:t>
            </a:r>
            <a:r>
              <a:rPr lang="th-TH" sz="2800" dirty="0" err="1" smtClean="0"/>
              <a:t>เพิ่มป</a:t>
            </a:r>
            <a:r>
              <a:rPr lang="th-TH" sz="2800" dirty="0" smtClean="0"/>
              <a:t>ล่ำเค้า</a:t>
            </a:r>
            <a:r>
              <a:rPr lang="th-TH" sz="2800" dirty="0" err="1" smtClean="0"/>
              <a:t>เนิ้ง</a:t>
            </a:r>
            <a:r>
              <a:rPr lang="th-TH" sz="2800" dirty="0" smtClean="0"/>
              <a:t> (ตัดโค่น) (โอนแอนไปแล้ว)</a:t>
            </a:r>
          </a:p>
          <a:p>
            <a:pPr marL="0" indent="0">
              <a:buNone/>
            </a:pPr>
            <a:r>
              <a:rPr lang="th-TH" sz="2800" dirty="0" smtClean="0"/>
              <a:t>เค้ามันตาย ปลาย</a:t>
            </a:r>
            <a:r>
              <a:rPr lang="th-TH" sz="2800" dirty="0" err="1" smtClean="0"/>
              <a:t>มันเสิ้ง</a:t>
            </a:r>
            <a:r>
              <a:rPr lang="th-TH" sz="2800" dirty="0" smtClean="0"/>
              <a:t> ลำกิ่ง</a:t>
            </a:r>
            <a:r>
              <a:rPr lang="th-TH" sz="2800" dirty="0" err="1" smtClean="0"/>
              <a:t>เนิ้ง</a:t>
            </a:r>
            <a:r>
              <a:rPr lang="th-TH" sz="2800" dirty="0" smtClean="0"/>
              <a:t> ไหว</a:t>
            </a:r>
            <a:r>
              <a:rPr lang="th-TH" sz="2800" dirty="0" err="1" smtClean="0"/>
              <a:t>หวั่นตวย</a:t>
            </a:r>
            <a:r>
              <a:rPr lang="th-TH" sz="2800" dirty="0" smtClean="0"/>
              <a:t>แนว (แอน) (ส้ม)</a:t>
            </a:r>
          </a:p>
          <a:p>
            <a:pPr marL="0" indent="0">
              <a:buNone/>
            </a:pPr>
            <a:r>
              <a:rPr lang="th-TH" sz="2800" dirty="0" err="1" smtClean="0"/>
              <a:t>ดอกพิคุน</a:t>
            </a:r>
            <a:r>
              <a:rPr lang="th-TH" sz="2800" dirty="0" smtClean="0"/>
              <a:t> ก็คือดอกแก้ว </a:t>
            </a:r>
            <a:r>
              <a:rPr lang="th-TH" sz="2800" dirty="0" err="1" smtClean="0"/>
              <a:t>ไปเป</a:t>
            </a:r>
            <a:r>
              <a:rPr lang="th-TH" sz="2800" dirty="0" smtClean="0"/>
              <a:t>นของ</a:t>
            </a:r>
            <a:r>
              <a:rPr lang="th-TH" sz="2800" dirty="0" err="1" smtClean="0"/>
              <a:t>เพิ่น</a:t>
            </a:r>
            <a:r>
              <a:rPr lang="th-TH" sz="2800" dirty="0" smtClean="0"/>
              <a:t>เสียแล้วเนอ</a:t>
            </a:r>
          </a:p>
          <a:p>
            <a:pPr marL="0" indent="0">
              <a:buNone/>
            </a:pPr>
            <a:endParaRPr lang="th-TH" sz="2800" dirty="0" smtClean="0"/>
          </a:p>
          <a:p>
            <a:pPr marL="0" indent="0">
              <a:buNone/>
            </a:pPr>
            <a:r>
              <a:rPr lang="th-TH" sz="2800" dirty="0" smtClean="0"/>
              <a:t>(ที่มา : สารานุกรมวัฒนธรรมไทยภาคเหนือ เล่ม 6) </a:t>
            </a:r>
            <a:endParaRPr lang="th-TH" sz="2800" dirty="0"/>
          </a:p>
        </p:txBody>
      </p:sp>
    </p:spTree>
    <p:extLst>
      <p:ext uri="{BB962C8B-B14F-4D97-AF65-F5344CB8AC3E}">
        <p14:creationId xmlns:p14="http://schemas.microsoft.com/office/powerpoint/2010/main" val="2265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28600" y="211015"/>
            <a:ext cx="11963400" cy="664698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h-TH" sz="2800" dirty="0" smtClean="0"/>
          </a:p>
          <a:p>
            <a:pPr marL="0" indent="0">
              <a:buNone/>
            </a:pPr>
            <a:r>
              <a:rPr lang="th-TH" sz="2800" dirty="0" smtClean="0"/>
              <a:t>บทเพลงพื้นบ้านภาคตะวันออกเฉียงเหนือ </a:t>
            </a:r>
          </a:p>
          <a:p>
            <a:pPr marL="0" indent="0">
              <a:buNone/>
            </a:pPr>
            <a:r>
              <a:rPr lang="th-TH" sz="2800" dirty="0"/>
              <a:t>	</a:t>
            </a:r>
            <a:r>
              <a:rPr lang="th-TH" sz="2800" dirty="0" smtClean="0"/>
              <a:t>บทเพลงพื้นบ้านภาคตะวันออกเฉียงเหนือ เป็นบทเพลงที่มีความสนุกสนาน มีจังหวะทำนองที่เร้าใจ ใช้ภาษาท้องถิ่นในการขับร้องแต่อาจมีสำเนียงหรือเสียงขับร้องที่แตกต่างกัน เพราะภาคตะวันออกเฉียงเหนือมีภูมิประเทศติดกับประเทศเพื่อนบ้าน ทั้งประเทศลาวและกัมพูชา ทำให้ได้รับอิทธิพลทางภาษาจากประเทศเพื่อนบ้านด้วย ลักษณะเพลงพื้นบ้านของภาคตะวันออกเฉียงเหนือแบ่งเป็นกลุ่มต่างๆ ดังนี้ </a:t>
            </a:r>
          </a:p>
          <a:p>
            <a:pPr marL="0" indent="0">
              <a:buNone/>
            </a:pPr>
            <a:r>
              <a:rPr lang="th-TH" sz="2800" dirty="0"/>
              <a:t>	</a:t>
            </a:r>
            <a:r>
              <a:rPr lang="th-TH" sz="2800" dirty="0" smtClean="0"/>
              <a:t>กลุ่มอีสานเหนือ ได้แก่ จังหวัดอุดรธานี นครพนม หนองคาย ขอนแก่น ร้อยเอ็ด อุบลราชธานีเลย สกลนคร ชัยภูมิ กาฬสินธุ์ และมุกดาหาร จะเป็นเพลงประเภทหมอลำต่างๆ</a:t>
            </a:r>
            <a:r>
              <a:rPr lang="th-TH" sz="2800" dirty="0" err="1" smtClean="0"/>
              <a:t>เชิ้ง</a:t>
            </a:r>
            <a:r>
              <a:rPr lang="th-TH" sz="2800" dirty="0" smtClean="0"/>
              <a:t>ต่างๆ เช่น เพลงลำ</a:t>
            </a:r>
            <a:r>
              <a:rPr lang="th-TH" sz="2800" dirty="0" err="1" smtClean="0"/>
              <a:t>เต้ย</a:t>
            </a:r>
            <a:r>
              <a:rPr lang="th-TH" sz="2800" dirty="0" smtClean="0"/>
              <a:t> </a:t>
            </a:r>
            <a:r>
              <a:rPr lang="th-TH" sz="2800" dirty="0" err="1" smtClean="0"/>
              <a:t>เชิ้ง</a:t>
            </a:r>
            <a:r>
              <a:rPr lang="th-TH" sz="2800" dirty="0" smtClean="0"/>
              <a:t>บั้งไฟ </a:t>
            </a:r>
            <a:r>
              <a:rPr lang="th-TH" sz="2800" dirty="0" err="1" smtClean="0"/>
              <a:t>เชิ้ง</a:t>
            </a:r>
            <a:r>
              <a:rPr lang="th-TH" sz="2800" dirty="0" smtClean="0"/>
              <a:t>นางแมว เป็นต้น </a:t>
            </a:r>
          </a:p>
          <a:p>
            <a:pPr marL="0" indent="0">
              <a:buNone/>
            </a:pPr>
            <a:r>
              <a:rPr lang="th-TH" sz="2800" dirty="0"/>
              <a:t>	</a:t>
            </a:r>
            <a:r>
              <a:rPr lang="th-TH" sz="2800" dirty="0" smtClean="0"/>
              <a:t>กลุ่มอีสานใต้ ได้แก่ จังหวัดสุรินทร์ ศรีสะ</a:t>
            </a:r>
            <a:r>
              <a:rPr lang="th-TH" sz="2800" dirty="0" err="1" smtClean="0"/>
              <a:t>เกษ</a:t>
            </a:r>
            <a:r>
              <a:rPr lang="th-TH" sz="2800" dirty="0" smtClean="0"/>
              <a:t> และบุรีรัมย์ จะเป็นเพลงประเภท</a:t>
            </a:r>
            <a:r>
              <a:rPr lang="th-TH" sz="2800" dirty="0" err="1" smtClean="0"/>
              <a:t>กันตรึม</a:t>
            </a:r>
            <a:r>
              <a:rPr lang="th-TH" sz="2800" dirty="0" smtClean="0"/>
              <a:t> เพราะได้รับอิทธิพลจากวัฒนธรรมของประเทศกัมพูชา เช่น </a:t>
            </a:r>
            <a:r>
              <a:rPr lang="th-TH" sz="2800" dirty="0" err="1" smtClean="0"/>
              <a:t>กันตรึม</a:t>
            </a:r>
            <a:r>
              <a:rPr lang="th-TH" sz="2800" dirty="0" smtClean="0"/>
              <a:t>เจรียง</a:t>
            </a:r>
          </a:p>
          <a:p>
            <a:pPr marL="0" indent="0">
              <a:buNone/>
            </a:pPr>
            <a:r>
              <a:rPr lang="th-TH" sz="2800" dirty="0"/>
              <a:t>	</a:t>
            </a:r>
            <a:r>
              <a:rPr lang="th-TH" sz="2800" dirty="0" smtClean="0"/>
              <a:t>กลุ่มอีสานเฉพาะเมืองโคราช ได้แก่ จังหวัดนครราชสีมา มีบทเพลงที่เรียกว่าเพลงโคราช เป็นที่นิยมมาก เครื่องดนตรีที่นำมาใช้บรรเลงประกอบการขับร้อง เช่น โปงลาง แคน โหวด เป็นต้น ทำให้บทเพลงมีจังหวะทำนองที่สนุกสนาน สะท้อนให้เห็นถึงวัฒนธรรม ประเพณีของคนในภาคตะวันออกเฉียงเหนือ ความเชื่อถือในสิ่งศักดิ์สิทธิ์ต่างๆ</a:t>
            </a:r>
            <a:endParaRPr lang="th-TH" sz="2800" dirty="0"/>
          </a:p>
        </p:txBody>
      </p:sp>
    </p:spTree>
    <p:extLst>
      <p:ext uri="{BB962C8B-B14F-4D97-AF65-F5344CB8AC3E}">
        <p14:creationId xmlns:p14="http://schemas.microsoft.com/office/powerpoint/2010/main" val="244764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211015"/>
            <a:ext cx="10515600" cy="664698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h-TH" sz="3200" dirty="0" smtClean="0"/>
          </a:p>
          <a:p>
            <a:pPr marL="0" indent="0">
              <a:buNone/>
            </a:pPr>
            <a:r>
              <a:rPr lang="th-TH" sz="3200" dirty="0" smtClean="0"/>
              <a:t>บทเพลงพื้นบ้านภาคใต้ </a:t>
            </a:r>
          </a:p>
          <a:p>
            <a:pPr marL="0" indent="0">
              <a:buNone/>
            </a:pPr>
            <a:endParaRPr lang="th-TH" sz="3200" dirty="0" smtClean="0"/>
          </a:p>
          <a:p>
            <a:pPr marL="0" indent="0">
              <a:buNone/>
            </a:pPr>
            <a:r>
              <a:rPr lang="th-TH" sz="3200" dirty="0" smtClean="0"/>
              <a:t>	เพลงพื้นบ้านภาคใต้เป็นบทเพลงที่สนุกสนาน ใช้ร้องประกอบการละเล่นในเทศกาลต่างๆ มีการขับร้องที่ใช้ภาษาท้องถิ่น ภาษามลายู ภาษายาวี มีเนื้อหาเกี่ยวกับการโต้ตอบซักถามหรือประชาสัมพันธ์บอกข่าวต่างๆ เพลงที่นิยมขับร้อง เช่น เพลงนา เพลงบอก เพลง</a:t>
            </a:r>
            <a:r>
              <a:rPr lang="th-TH" sz="3200" dirty="0" err="1" smtClean="0"/>
              <a:t>ฮูลู</a:t>
            </a:r>
            <a:r>
              <a:rPr lang="th-TH" sz="3200" dirty="0" smtClean="0"/>
              <a:t> เพลงตันหยง เป็นต้น ในการขับร้องจะมีการนำเครื่องดนตรีประเภทตี่ และเป่า เช่น ฆ้องคู่ กลองชาตรี ปี่ไฉน มาบรรเลงประกอบการ ขับร้องทำให้บทเพลงมีจังหวะคึกคัก เร้าใจ </a:t>
            </a:r>
            <a:endParaRPr lang="th-TH" sz="3200" dirty="0"/>
          </a:p>
        </p:txBody>
      </p:sp>
    </p:spTree>
    <p:extLst>
      <p:ext uri="{BB962C8B-B14F-4D97-AF65-F5344CB8AC3E}">
        <p14:creationId xmlns:p14="http://schemas.microsoft.com/office/powerpoint/2010/main" val="85106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211016"/>
            <a:ext cx="10515600" cy="56446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h-TH" sz="3200" dirty="0" smtClean="0"/>
          </a:p>
          <a:p>
            <a:pPr marL="0" indent="0">
              <a:buNone/>
            </a:pPr>
            <a:r>
              <a:rPr lang="th-TH" sz="3200" dirty="0" smtClean="0"/>
              <a:t>การขับร้องเพลงไทยสากลรูปแบบต่างๆ บทเพลงปลุกใจ </a:t>
            </a:r>
          </a:p>
          <a:p>
            <a:pPr marL="0" indent="0">
              <a:buNone/>
            </a:pPr>
            <a:endParaRPr lang="th-TH" sz="3200" dirty="0" smtClean="0"/>
          </a:p>
          <a:p>
            <a:pPr marL="0" indent="0">
              <a:buNone/>
            </a:pPr>
            <a:r>
              <a:rPr lang="th-TH" sz="3200" dirty="0" smtClean="0"/>
              <a:t>	เนื้อเพลงที่ใช้ในทำนองของบทเพลงปลุกใจที่มีท่าทางประกอบส่วนใหญ่จะเป็นบทเพลงที่ พลตรีหลวงวิจิตรวาทการ ได้แต่งประกอบละครปลุกใจ ทุกเพลงมีเนื้อหาสาระที่ให้ความรู้ด้านประวัติศาสตร์มากมาย ส่วนท่ารำที่ใช้ประกอบบทเพลง ครูและนักเรียนสามารถคิดท่าประกอบเองได้ โดยนำความรู้เรื่อง</a:t>
            </a:r>
            <a:r>
              <a:rPr lang="th-TH" sz="3200" dirty="0" err="1" smtClean="0"/>
              <a:t>นาฏย</a:t>
            </a:r>
            <a:r>
              <a:rPr lang="th-TH" sz="3200" dirty="0" smtClean="0"/>
              <a:t>ศัพท์และ ภาษาท่า มาประยุกต์ใช้ นอกจากนี้สาระการเรียนรู้อื่นๆ สามารถนำบทเพลงปลุกใจไป</a:t>
            </a:r>
            <a:r>
              <a:rPr lang="th-TH" sz="3200" dirty="0" err="1" smtClean="0"/>
              <a:t>บูรณา</a:t>
            </a:r>
            <a:r>
              <a:rPr lang="th-TH" sz="3200" dirty="0" smtClean="0"/>
              <a:t>การในการเรียนการสอนได้ เช่น สาระการเรียนรู้ประวัติศาสตร์ เป็นต้น บทเพลงปลุกใจที่จะนำมาใช้ในระดับชั้นนี้ ได้แก่ เพลงต้นตระกูลไทย ซึ่งเป็นเพลงประกอบการแสดงชุดอานุภาพพ่อขุนรามคำแหงในเนื้อหาของเพลงได้กล่าวถึงบุคคลสำคัญที่มีความสำคัญต่อชาติไทย</a:t>
            </a:r>
            <a:endParaRPr lang="th-TH" sz="3200" dirty="0"/>
          </a:p>
        </p:txBody>
      </p:sp>
    </p:spTree>
    <p:extLst>
      <p:ext uri="{BB962C8B-B14F-4D97-AF65-F5344CB8AC3E}">
        <p14:creationId xmlns:p14="http://schemas.microsoft.com/office/powerpoint/2010/main" val="402290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211015"/>
            <a:ext cx="10515600" cy="664698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h-TH" sz="3200" dirty="0" smtClean="0"/>
          </a:p>
          <a:p>
            <a:pPr marL="0" indent="0">
              <a:buNone/>
            </a:pPr>
            <a:r>
              <a:rPr lang="th-TH" sz="3200" dirty="0" smtClean="0"/>
              <a:t>บทเพลงประกอบการเต้นรำ </a:t>
            </a:r>
          </a:p>
          <a:p>
            <a:pPr marL="0" indent="0">
              <a:buNone/>
            </a:pPr>
            <a:endParaRPr lang="th-TH" sz="3200" dirty="0" smtClean="0"/>
          </a:p>
          <a:p>
            <a:pPr marL="0" indent="0">
              <a:buNone/>
            </a:pPr>
            <a:r>
              <a:rPr lang="th-TH" sz="3200" dirty="0" smtClean="0"/>
              <a:t>บทเพลงประกอบการเต้นรำ คือ บทเพลงที่มี การขับร้องและบรรเลงประกอบการเต้นรำประกอบท่าทางต่างๆ ซึ่งการเต้นรำที่ได้รับความนิยมและเป็นที่รู้จักกันอย่างแพร่หลายคือ ลีลาศ ซึ่งถือเป็นกีฬาชนิดหนึ่งเป็นกิจกรรมที่ต้องใช้จังหวะดนตรี ในการเคลื่อนไหวประกอบท่าเต้นรำ ลีลาศ แบ่งเป็น 2 รูปแบบ คือ </a:t>
            </a:r>
          </a:p>
          <a:p>
            <a:pPr marL="0" indent="0">
              <a:buNone/>
            </a:pPr>
            <a:r>
              <a:rPr lang="th-TH" sz="3200" dirty="0" smtClean="0"/>
              <a:t>1. ลีลาศแบบบอล</a:t>
            </a:r>
            <a:r>
              <a:rPr lang="th-TH" sz="3200" dirty="0" err="1" smtClean="0"/>
              <a:t>รูม</a:t>
            </a:r>
            <a:r>
              <a:rPr lang="th-TH" sz="3200" dirty="0" smtClean="0"/>
              <a:t> หรือแสตน</a:t>
            </a:r>
            <a:r>
              <a:rPr lang="th-TH" sz="3200" dirty="0" err="1" smtClean="0"/>
              <a:t>ดาร์ด</a:t>
            </a:r>
            <a:r>
              <a:rPr lang="th-TH" sz="3200" dirty="0" smtClean="0"/>
              <a:t> มี 5 จังหวะ ได้แก่ </a:t>
            </a:r>
            <a:r>
              <a:rPr lang="th-TH" sz="3200" dirty="0" err="1" smtClean="0"/>
              <a:t>วอลทซ์</a:t>
            </a:r>
            <a:r>
              <a:rPr lang="th-TH" sz="3200" dirty="0" smtClean="0"/>
              <a:t> (</a:t>
            </a:r>
            <a:r>
              <a:rPr lang="en-US" sz="3200" dirty="0" smtClean="0"/>
              <a:t>Waltz) </a:t>
            </a:r>
            <a:r>
              <a:rPr lang="th-TH" sz="3200" dirty="0" smtClean="0"/>
              <a:t>แทงโก้ (</a:t>
            </a:r>
            <a:r>
              <a:rPr lang="en-US" sz="3200" dirty="0" smtClean="0"/>
              <a:t>Tango) </a:t>
            </a:r>
            <a:r>
              <a:rPr lang="th-TH" sz="3200" dirty="0" err="1" smtClean="0"/>
              <a:t>สโลว์</a:t>
            </a:r>
            <a:r>
              <a:rPr lang="th-TH" sz="3200" dirty="0" smtClean="0"/>
              <a:t>ฟอกซ์</a:t>
            </a:r>
            <a:r>
              <a:rPr lang="th-TH" sz="3200" dirty="0" err="1" smtClean="0"/>
              <a:t>ทรอท</a:t>
            </a:r>
            <a:r>
              <a:rPr lang="th-TH" sz="3200" dirty="0" smtClean="0"/>
              <a:t> (</a:t>
            </a:r>
            <a:r>
              <a:rPr lang="en-US" sz="3200" dirty="0" smtClean="0"/>
              <a:t>Cuban Rumba) </a:t>
            </a:r>
            <a:r>
              <a:rPr lang="th-TH" sz="3200" dirty="0" smtClean="0"/>
              <a:t>พาโซโด</a:t>
            </a:r>
            <a:r>
              <a:rPr lang="th-TH" sz="3200" dirty="0" err="1" smtClean="0"/>
              <a:t>เบล</a:t>
            </a:r>
            <a:r>
              <a:rPr lang="th-TH" sz="3200" dirty="0" smtClean="0"/>
              <a:t> (</a:t>
            </a:r>
            <a:r>
              <a:rPr lang="en-US" sz="3200" dirty="0" smtClean="0"/>
              <a:t>Paso </a:t>
            </a:r>
            <a:r>
              <a:rPr lang="en-US" sz="3200" dirty="0" err="1" smtClean="0"/>
              <a:t>Doblle</a:t>
            </a:r>
            <a:r>
              <a:rPr lang="en-US" sz="3200" dirty="0" smtClean="0"/>
              <a:t>) </a:t>
            </a:r>
            <a:r>
              <a:rPr lang="th-TH" sz="3200" dirty="0" smtClean="0"/>
              <a:t>และ</a:t>
            </a:r>
            <a:r>
              <a:rPr lang="th-TH" sz="3200" dirty="0" err="1" smtClean="0"/>
              <a:t>ไจว์ฟ</a:t>
            </a:r>
            <a:r>
              <a:rPr lang="th-TH" sz="3200" dirty="0" smtClean="0"/>
              <a:t> (</a:t>
            </a:r>
            <a:r>
              <a:rPr lang="en-US" sz="3200" dirty="0" smtClean="0"/>
              <a:t>Jive)</a:t>
            </a:r>
            <a:endParaRPr lang="th-TH" sz="3200" dirty="0"/>
          </a:p>
        </p:txBody>
      </p:sp>
    </p:spTree>
    <p:extLst>
      <p:ext uri="{BB962C8B-B14F-4D97-AF65-F5344CB8AC3E}">
        <p14:creationId xmlns:p14="http://schemas.microsoft.com/office/powerpoint/2010/main" val="253193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1. ตัวหยุด</a:t>
            </a:r>
            <a:endParaRPr lang="th-TH" dirty="0" smtClean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h-TH" sz="2400" dirty="0" smtClean="0"/>
              <a:t>	ตัวหยุด หรือเครื่องหมายหยุด เป็นเครื่องหมายที่ใช้ในการบันทึกร่วมกับตัวโน้ตทั้ง 7 ลักษณะเพื่อจะทำให้เกิดเสียงเงียบหรือหยุดในขณะที่บรรเลงดนตรี ซึ่งจะหยุดนานเท่าใดนั้นขึ้นอยู่กับเครื่องหมายหยุดที่จะมีระยะต่างกันไปตามลักษณะ และอัตราความยาวของตัวหยุด เครื่องหมายหยุด มี 7 ลักษณะ แตกต่างกันออกไป มีดังนี้</a:t>
            </a:r>
          </a:p>
          <a:p>
            <a:pPr marL="0" indent="0">
              <a:buNone/>
            </a:pPr>
            <a:r>
              <a:rPr lang="th-TH" sz="2400" dirty="0" smtClean="0"/>
              <a:t>	จะเขียนเหมือนเลขเศษส่วนแต่จะไม่มีขีดคั่นกลาง ซึ่งความหมายของเลขตัวล่างหมายถึงลักษณะของตัวโน้ต ส่วนเลขตัวบนหมายถึง จำนวนจังหวะในห้อง 1 ห้อง ตัวอย่างเช่น มีความหมายว่าให้มีโน้ตตัวดำ…… 2 ตัว…… …….. ใน 1 ห้อง แต่ถ้าไม่ใช่โน้ตตัวดำ 2 ตัวจะใช้โน้ตตัวอื่นแทนก็ได้แต่ต้องมีลักษณะของตัวโน้ตรวมกันให้ได้โน้ตตัวดำ 2 ตัว เช่น ……. ……… เป็นต้น การเขียนเครื่องหมายกำกับจังหวะจะเขียนต่อจากกุญแจประจำหลัก</a:t>
            </a:r>
            <a:endParaRPr lang="th-TH" sz="2400" dirty="0"/>
          </a:p>
        </p:txBody>
      </p:sp>
    </p:spTree>
    <p:extLst>
      <p:ext uri="{BB962C8B-B14F-4D97-AF65-F5344CB8AC3E}">
        <p14:creationId xmlns:p14="http://schemas.microsoft.com/office/powerpoint/2010/main" val="332068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2. </a:t>
            </a:r>
            <a:r>
              <a:rPr lang="th-TH" dirty="0" err="1" smtClean="0"/>
              <a:t>โน๊ต</a:t>
            </a:r>
            <a:r>
              <a:rPr lang="th-TH" dirty="0" smtClean="0"/>
              <a:t>เพลงสากล</a:t>
            </a:r>
            <a:endParaRPr lang="th-TH" dirty="0" smtClean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1406768"/>
            <a:ext cx="10515600" cy="506436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h-TH" sz="2400" dirty="0" smtClean="0"/>
          </a:p>
          <a:p>
            <a:pPr marL="0" indent="0">
              <a:buNone/>
            </a:pPr>
            <a:r>
              <a:rPr lang="th-TH" sz="2400" dirty="0" smtClean="0"/>
              <a:t>2.1 การอ่านโน้ตบทเพลงสากล </a:t>
            </a:r>
          </a:p>
          <a:p>
            <a:pPr marL="0" indent="0">
              <a:buNone/>
            </a:pPr>
            <a:r>
              <a:rPr lang="th-TH" sz="2400" dirty="0"/>
              <a:t>	</a:t>
            </a:r>
            <a:r>
              <a:rPr lang="th-TH" sz="2400" dirty="0" smtClean="0"/>
              <a:t>การอ่านโน้ตเพลงสากลจะต้องอ่านเสียงตัวโน้ตตามกุญแจประจำหลักให้ถูกต้อง เช่น ถ้ากุญแจประจำหลัก</a:t>
            </a:r>
            <a:r>
              <a:rPr lang="th-TH" sz="2400" dirty="0" err="1" smtClean="0"/>
              <a:t>ซอล</a:t>
            </a:r>
            <a:r>
              <a:rPr lang="th-TH" sz="2400" dirty="0" smtClean="0"/>
              <a:t> จะต้องอ่านตัวโน้ตที่บันทึกคาบเส้นที่ 2 เป็นเสียง</a:t>
            </a:r>
            <a:r>
              <a:rPr lang="th-TH" sz="2400" dirty="0" err="1" smtClean="0"/>
              <a:t>ซอล</a:t>
            </a:r>
            <a:r>
              <a:rPr lang="th-TH" sz="2400" dirty="0" smtClean="0"/>
              <a:t> แล้วไล่ระดับเสียงสูงต่ำตามบรรทัด 5 เส้น นอกจากนี้ยังต้องอ่านตามอัตราจังหวะของตัวโน้ต และสัญลักษณ์แทนเครื่องหมายหยุด </a:t>
            </a:r>
          </a:p>
          <a:p>
            <a:pPr marL="0" indent="0">
              <a:buNone/>
            </a:pPr>
            <a:endParaRPr lang="th-TH" sz="2400" dirty="0" smtClean="0"/>
          </a:p>
          <a:p>
            <a:pPr marL="0" indent="0">
              <a:buNone/>
            </a:pPr>
            <a:r>
              <a:rPr lang="th-TH" sz="2400" dirty="0" smtClean="0"/>
              <a:t>2.2 โน้ตสากลในกุญแจ</a:t>
            </a:r>
            <a:r>
              <a:rPr lang="th-TH" sz="2400" dirty="0" err="1" smtClean="0"/>
              <a:t>ซอลและฟา</a:t>
            </a:r>
            <a:r>
              <a:rPr lang="th-TH" sz="2400" dirty="0" smtClean="0"/>
              <a:t>ในบันไดเสียง </a:t>
            </a:r>
            <a:r>
              <a:rPr lang="en-US" sz="2400" dirty="0" smtClean="0"/>
              <a:t>C major </a:t>
            </a:r>
          </a:p>
          <a:p>
            <a:pPr marL="0" indent="0">
              <a:buNone/>
            </a:pPr>
            <a:r>
              <a:rPr lang="th-TH" sz="2400" dirty="0"/>
              <a:t>	</a:t>
            </a:r>
            <a:r>
              <a:rPr lang="th-TH" sz="2400" dirty="0" smtClean="0"/>
              <a:t>โน้ตที่มีการบันทึกทั้งกุญแจ</a:t>
            </a:r>
            <a:r>
              <a:rPr lang="th-TH" sz="2400" dirty="0" err="1" smtClean="0"/>
              <a:t>ซอล</a:t>
            </a:r>
            <a:r>
              <a:rPr lang="th-TH" sz="2400" dirty="0" smtClean="0"/>
              <a:t>และ</a:t>
            </a:r>
            <a:r>
              <a:rPr lang="th-TH" sz="2400" dirty="0" err="1" smtClean="0"/>
              <a:t>กุญแจฟา</a:t>
            </a:r>
            <a:r>
              <a:rPr lang="th-TH" sz="2400" dirty="0" smtClean="0"/>
              <a:t>เบสพร้อมกันนั้น มีความมุ่งหมายที่ให้ใช้กับการบรรเลงเครื่องดนตรีโดยตรง เช่น การบรรเลงด้วยเปียโน กุญแจ</a:t>
            </a:r>
            <a:r>
              <a:rPr lang="th-TH" sz="2400" dirty="0" err="1" smtClean="0"/>
              <a:t>ซอล</a:t>
            </a:r>
            <a:r>
              <a:rPr lang="th-TH" sz="2400" dirty="0" smtClean="0"/>
              <a:t>ใช้เล่นด้วยมือขวา </a:t>
            </a:r>
            <a:r>
              <a:rPr lang="th-TH" sz="2400" dirty="0" err="1" smtClean="0"/>
              <a:t>กุญแจฟา</a:t>
            </a:r>
            <a:r>
              <a:rPr lang="th-TH" sz="2400" dirty="0" smtClean="0"/>
              <a:t>เบสเล่นด้วยมือซ้าย บันได</a:t>
            </a:r>
            <a:r>
              <a:rPr lang="th-TH" sz="2400" dirty="0" err="1" smtClean="0"/>
              <a:t>เสีบง</a:t>
            </a:r>
            <a:r>
              <a:rPr lang="th-TH" sz="2400" dirty="0" smtClean="0"/>
              <a:t>เมเจอร์ เป็นบันไดเสียงที่มีแฟลต …… ไม่มี</a:t>
            </a:r>
            <a:r>
              <a:rPr lang="th-TH" sz="2400" dirty="0" err="1" smtClean="0"/>
              <a:t>ชาร์ป</a:t>
            </a:r>
            <a:r>
              <a:rPr lang="th-TH" sz="2400" dirty="0" smtClean="0"/>
              <a:t>…… หรือบางทีอาจใช้ใน การร้องประสานเสียง (ร้องโน้ต) ก็ได้ </a:t>
            </a:r>
            <a:endParaRPr lang="th-TH" sz="2400" dirty="0"/>
          </a:p>
        </p:txBody>
      </p:sp>
    </p:spTree>
    <p:extLst>
      <p:ext uri="{BB962C8B-B14F-4D97-AF65-F5344CB8AC3E}">
        <p14:creationId xmlns:p14="http://schemas.microsoft.com/office/powerpoint/2010/main" val="254633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98791"/>
            <a:ext cx="10515600" cy="1325563"/>
          </a:xfrm>
        </p:spPr>
        <p:txBody>
          <a:bodyPr/>
          <a:lstStyle/>
          <a:p>
            <a:r>
              <a:rPr lang="th-TH" dirty="0" smtClean="0"/>
              <a:t>2. สัญญาลักษณ์เครื่องหมายทางดนตรีไทย </a:t>
            </a:r>
            <a:endParaRPr lang="th-TH" dirty="0" smtClean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1424354"/>
            <a:ext cx="10515600" cy="54336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2400" dirty="0" smtClean="0"/>
              <a:t>	แต่เดิมบทเพลงไทยไม่มีการบันทึกด้วยตัวอักษรหรือสัญญาลักษณ์ใดๆ การถ่ายทอดทำนองเพลงของไทยนั้น ฝึกหัดและต่อบทเพลงจากผู้ที่เป็นครูทางดนตรี ด้วยการจำ และปฏิบัติซ้ำ ที่เรียกว่าการฝึกซ้อมคือทุกวันจนเกิดความแม่นยำ และช่ำชองและสืบทอดต่อกันมาเรื่อยๆ ต่อมาเมื่อเริ่มการศึกษาเรื่องโน้ตสากล จึงเห็นความสำคัญเพราะเป็นเครื่องช่วยจำได้อย่างดี และเป็นแบบแผนที่บันทึกไว้ แต่การใช้โน้ตในการบันทึกเพลงไทยก็ยังไม่มีหลักเกณฑ์ตายตัว บางครั้งมีการบันทึกโน้ตเพลงไทยเป็นตัวเลข บางครั้งก็บันทึกด้วยโน้ตสากล แต่ส่วนใหญ่มักใช้บันทึกตัวโน้ตเพลงไทยด้วยตัวอักษรไทยแทนตัวโน้ตสากลดังนี้ โน้ตเพลงไทยแบบที่กล่าวถึงนี้ใช้บันทึกด้วยอักษรไทยแทนการออกสียงของโน้ตเพลงสากล คือ</a:t>
            </a:r>
          </a:p>
          <a:p>
            <a:pPr marL="0" indent="0">
              <a:buNone/>
            </a:pPr>
            <a:endParaRPr lang="th-TH" sz="2400" dirty="0" smtClean="0"/>
          </a:p>
          <a:p>
            <a:pPr marL="0" indent="0">
              <a:buNone/>
            </a:pPr>
            <a:r>
              <a:rPr lang="th-TH" sz="2400" dirty="0" smtClean="0"/>
              <a:t>- ตัว ด ใช้แทนเสียง โด - ตัว ร ใช้แทนเสียง </a:t>
            </a:r>
            <a:r>
              <a:rPr lang="th-TH" sz="2400" dirty="0" err="1" smtClean="0"/>
              <a:t>เร</a:t>
            </a:r>
            <a:r>
              <a:rPr lang="th-TH" sz="2400" dirty="0" smtClean="0"/>
              <a:t> </a:t>
            </a:r>
          </a:p>
          <a:p>
            <a:pPr marL="0" indent="0">
              <a:buNone/>
            </a:pPr>
            <a:r>
              <a:rPr lang="th-TH" sz="2400" dirty="0" smtClean="0"/>
              <a:t>- ตัว ม ใช้แทนเสียง มี - ตัว ฟ ใช้แทนเสียง </a:t>
            </a:r>
            <a:r>
              <a:rPr lang="th-TH" sz="2400" dirty="0" err="1" smtClean="0"/>
              <a:t>ฟา</a:t>
            </a:r>
            <a:endParaRPr lang="th-TH" sz="2400" dirty="0" smtClean="0"/>
          </a:p>
          <a:p>
            <a:pPr marL="0" indent="0">
              <a:buNone/>
            </a:pPr>
            <a:r>
              <a:rPr lang="th-TH" sz="2400" dirty="0" smtClean="0"/>
              <a:t>- ตัว ซ ใช้แทนเสียง </a:t>
            </a:r>
            <a:r>
              <a:rPr lang="th-TH" sz="2400" dirty="0" err="1" smtClean="0"/>
              <a:t>ซอล</a:t>
            </a:r>
            <a:r>
              <a:rPr lang="th-TH" sz="2400" dirty="0" smtClean="0"/>
              <a:t> - ตัว ล ใช้แทนเสียง ลา </a:t>
            </a:r>
          </a:p>
          <a:p>
            <a:pPr marL="0" indent="0">
              <a:buNone/>
            </a:pPr>
            <a:r>
              <a:rPr lang="th-TH" sz="2400" dirty="0" smtClean="0"/>
              <a:t>- ตัว ท ใช้แทนเสียง ที,ซี </a:t>
            </a:r>
            <a:endParaRPr lang="th-TH" sz="2400" dirty="0"/>
          </a:p>
        </p:txBody>
      </p:sp>
    </p:spTree>
    <p:extLst>
      <p:ext uri="{BB962C8B-B14F-4D97-AF65-F5344CB8AC3E}">
        <p14:creationId xmlns:p14="http://schemas.microsoft.com/office/powerpoint/2010/main" val="53583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3. การเปรียบเทียบตัวโน๊ตเป็นอักษรไทย</a:t>
            </a:r>
            <a:endParaRPr lang="th-TH" dirty="0" smtClean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h-TH" sz="2800" dirty="0" smtClean="0"/>
          </a:p>
          <a:p>
            <a:pPr marL="0" indent="0">
              <a:buNone/>
            </a:pPr>
            <a:r>
              <a:rPr lang="th-TH" sz="2800" dirty="0" smtClean="0"/>
              <a:t>	การเรียนรู้ทางด้านดนตรีไทย แต่เดิมไม่มีการบันทึกด้วยอักษรหรือสัญลักษณ์อะไร ต่อมาได้มีการบันทึกเพลงไทยด้วยตัวโน้ตสากล เพื่อเข้าใจได้ตรงกันดังนั้นจึงมีการเทียบตัวโน้ตเป็นอักษรไทยดังนี้ </a:t>
            </a:r>
            <a:endParaRPr lang="th-TH" sz="2800" dirty="0"/>
          </a:p>
        </p:txBody>
      </p:sp>
    </p:spTree>
    <p:extLst>
      <p:ext uri="{BB962C8B-B14F-4D97-AF65-F5344CB8AC3E}">
        <p14:creationId xmlns:p14="http://schemas.microsoft.com/office/powerpoint/2010/main" val="261307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4. เครื่องหมายต่างๆ ที่ใช้ในบทเพลง</a:t>
            </a:r>
            <a:endParaRPr lang="th-TH" dirty="0" smtClean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4864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h-TH" sz="2800" dirty="0" smtClean="0"/>
          </a:p>
          <a:p>
            <a:pPr marL="0" indent="0">
              <a:buNone/>
            </a:pPr>
            <a:r>
              <a:rPr lang="th-TH" sz="2800" dirty="0" smtClean="0"/>
              <a:t>	4.1 เครื่องหมายแปลงเสียง </a:t>
            </a:r>
          </a:p>
          <a:p>
            <a:pPr marL="0" indent="0">
              <a:buNone/>
            </a:pPr>
            <a:r>
              <a:rPr lang="th-TH" sz="2800" dirty="0"/>
              <a:t>	</a:t>
            </a:r>
            <a:r>
              <a:rPr lang="th-TH" sz="2800" dirty="0" smtClean="0"/>
              <a:t>เครื่องหมายแปลงเสียงมี 3 ลักษณะ ดังนี้ # เรียกว่า </a:t>
            </a:r>
            <a:r>
              <a:rPr lang="th-TH" sz="2800" dirty="0" err="1" smtClean="0"/>
              <a:t>ชาร์ป</a:t>
            </a:r>
            <a:r>
              <a:rPr lang="th-TH" sz="2800" dirty="0" smtClean="0"/>
              <a:t> (</a:t>
            </a:r>
            <a:r>
              <a:rPr lang="en-US" sz="2800" dirty="0" smtClean="0"/>
              <a:t>sharp) </a:t>
            </a:r>
            <a:r>
              <a:rPr lang="th-TH" sz="2800" dirty="0" smtClean="0"/>
              <a:t>คือ เครื่องหมายแปลงเสียงตัวโน้ตที่กำกับอยู่นั้นจะมีเสียงสูงขึ้นครึ่งเสียง …….. เรียกว่า แฟลต (</a:t>
            </a:r>
            <a:r>
              <a:rPr lang="en-US" sz="2800" dirty="0" smtClean="0"/>
              <a:t>flat) </a:t>
            </a:r>
            <a:r>
              <a:rPr lang="th-TH" sz="2800" dirty="0" smtClean="0"/>
              <a:t>คือ เครื่องหมายแปลงเสียงตัวโน้ตที่กำกับอยู่นั้นจะมีเสียงต่ำลงครึ่งเสียง …….. เรียกว่า </a:t>
            </a:r>
            <a:r>
              <a:rPr lang="th-TH" sz="2800" dirty="0" err="1" smtClean="0"/>
              <a:t>เนเจอรัล</a:t>
            </a:r>
            <a:r>
              <a:rPr lang="th-TH" sz="2800" dirty="0" smtClean="0"/>
              <a:t> (</a:t>
            </a:r>
            <a:r>
              <a:rPr lang="en-US" sz="2800" dirty="0" smtClean="0"/>
              <a:t>natural) </a:t>
            </a:r>
            <a:r>
              <a:rPr lang="th-TH" sz="2800" dirty="0" smtClean="0"/>
              <a:t>คือ เครื่องหมายแปลงเสียงตัวโน้ตที่ถูกเครื่องหมาย # หรือ….. กำกับอยู่นั้นจะมีเสียงคงเดิม</a:t>
            </a:r>
          </a:p>
          <a:p>
            <a:pPr marL="0" indent="0">
              <a:buNone/>
            </a:pPr>
            <a:r>
              <a:rPr lang="th-TH" sz="2800" dirty="0"/>
              <a:t>	</a:t>
            </a:r>
            <a:r>
              <a:rPr lang="th-TH" sz="2800" dirty="0" smtClean="0"/>
              <a:t>4.2 เครื่องหมายโยงเสียง ( ) เครื่องหมายโยงเสียง คือ เครื่องหมายที่บอกให้ผู้ร้อง หรือผู้บรรเลงดนตรีใช้เสียงลาวยาวต่อเนื่องกัน ใช้โยงบนตัวโน้ตหรือด้านหลังตัวโน้ต</a:t>
            </a:r>
          </a:p>
          <a:p>
            <a:pPr marL="0" indent="0">
              <a:buNone/>
            </a:pPr>
            <a:r>
              <a:rPr lang="th-TH" sz="2800" dirty="0"/>
              <a:t>	</a:t>
            </a:r>
            <a:r>
              <a:rPr lang="th-TH" sz="2800" dirty="0" smtClean="0"/>
              <a:t>4.3 การประจุด ( . ) การประจุด คือ การเพิ่มจังหวะของตัวโน้ตที่ประจุดเพิ่มขึ้นครึ่งเสียง ตัวอย่างเช่น เพลงลาวจ้อย</a:t>
            </a:r>
            <a:endParaRPr lang="th-TH" sz="2800" dirty="0"/>
          </a:p>
        </p:txBody>
      </p:sp>
    </p:spTree>
    <p:extLst>
      <p:ext uri="{BB962C8B-B14F-4D97-AF65-F5344CB8AC3E}">
        <p14:creationId xmlns:p14="http://schemas.microsoft.com/office/powerpoint/2010/main" val="4019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h-TH" sz="3200" dirty="0" smtClean="0"/>
              <a:t>	การขับร้องเพลงไทยในบทเพลงต่างวัฒนธรรม ในการสร้างสรรค์เสียงดนตรี เพื่อสร้างความสุขใจทั้งผู้บรรเลงและผู้ฟัง อิทธิพลสำคัญคือ ภูมิปัญญาในท้องถิ่นที่มีวัฒนธรรมต่างกันจึงเกิดบทเพลงที่มีความหลากหลายทางวัฒนธรรมในบทเพลงมากมายในสังคม และเพื่อให้สอดคล้องกับเสียงดนตรีก็มีวัฒนธรรมทางภาษา คือ บทขับร้องเข้าไปสอดแทรกประสานทำให้บทเพลงมีคุณค่ามากยิ่งขึ้น การขับร้องจึงเป็นเอกลักษณ์สำคัญในทำนองเพลงเพื่อการสื่อความหมาย </a:t>
            </a:r>
            <a:endParaRPr lang="th-TH" sz="3200" dirty="0"/>
          </a:p>
        </p:txBody>
      </p:sp>
    </p:spTree>
    <p:extLst>
      <p:ext uri="{BB962C8B-B14F-4D97-AF65-F5344CB8AC3E}">
        <p14:creationId xmlns:p14="http://schemas.microsoft.com/office/powerpoint/2010/main" val="221275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การขับร้องเพลงไทย </a:t>
            </a:r>
            <a:endParaRPr lang="th-TH" dirty="0" smtClean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1336431"/>
            <a:ext cx="10515600" cy="484053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h-TH" sz="3200" dirty="0" smtClean="0"/>
          </a:p>
          <a:p>
            <a:pPr marL="0" indent="0">
              <a:buNone/>
            </a:pPr>
            <a:r>
              <a:rPr lang="th-TH" sz="3200" dirty="0" smtClean="0"/>
              <a:t>	การร้องเพลงเป็นการแสดงความรู้สึกนึกคิด การแสดงอารมณ์หรือสิ่งที่ได้พบเห็นออกมาเป็นคำพูดด้วยอารมณ์ และความรู้สึกด้วยการร้องเพลงซึ่งพัฒนามาจากการร้องเพลงทางศาสนาโดยการสวดอ้อนวอนพระเจ้า หรือสิ่งศักดิ์สิทธิ์ที่ตนเคารพนับถือ เพื่อขอสิ่งที่ตนต้องการพัฒนาการ</a:t>
            </a:r>
            <a:r>
              <a:rPr lang="th-TH" sz="3200" dirty="0" err="1" smtClean="0"/>
              <a:t>มาเ</a:t>
            </a:r>
            <a:r>
              <a:rPr lang="th-TH" sz="3200" dirty="0" smtClean="0"/>
              <a:t>ป็นเสียงเพลงเพื่อความบันเทิง ผ่อนคลายความตึงเครียดในยามว่างหรือเพื่อเพิ่มความสนุกสนานและผ่อนคลายอิริยาบถ เช่น เพลงร้องและระบำต่างๆ การขับร้องเพลงนั้น ร่างกายและอวัยวะที่แข็งแรงมีความจำ</a:t>
            </a:r>
            <a:r>
              <a:rPr lang="th-TH" sz="3200" dirty="0" err="1" smtClean="0"/>
              <a:t>เป็นมาก</a:t>
            </a:r>
            <a:r>
              <a:rPr lang="th-TH" sz="3200" dirty="0" smtClean="0"/>
              <a:t>ที่สุดสำหรับการขับร้องเพลง ได้แก่ สมาธิ และวิธีการใช้อวัยวะส่วนต่างๆ ช่วยในการสร้างเสียงที่มีพลัง เมื่อเราเปล่งเสียงร้องทุกครั้งจะทำให้ดูเหมือนกับสะกดให้ผู้ฟังได้เคลิบเคลิ้มไปกับอารมณ์เพลง วิธีการขับร้องเพลงไทยก็เช่นเดียวกัน ลักษณะการฝึกการขับร้องเพลงไทยนั้น มีลักษณะและวิธีการดังนี้ </a:t>
            </a:r>
            <a:endParaRPr lang="th-TH" sz="3200" dirty="0"/>
          </a:p>
        </p:txBody>
      </p:sp>
    </p:spTree>
    <p:extLst>
      <p:ext uri="{BB962C8B-B14F-4D97-AF65-F5344CB8AC3E}">
        <p14:creationId xmlns:p14="http://schemas.microsoft.com/office/powerpoint/2010/main" val="17058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่อ">
  <a:themeElements>
    <a:clrScheme name="ช่อ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ช่อ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ช่อ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39</TotalTime>
  <Words>208</Words>
  <Application>Microsoft Office PowerPoint</Application>
  <PresentationFormat>แบบจอกว้าง</PresentationFormat>
  <Paragraphs>124</Paragraphs>
  <Slides>25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25</vt:i4>
      </vt:variant>
    </vt:vector>
  </HeadingPairs>
  <TitlesOfParts>
    <vt:vector size="30" baseType="lpstr">
      <vt:lpstr>Arial</vt:lpstr>
      <vt:lpstr>Century Gothic</vt:lpstr>
      <vt:lpstr>DilleniaUPC</vt:lpstr>
      <vt:lpstr>Wingdings 3</vt:lpstr>
      <vt:lpstr>ช่อ</vt:lpstr>
      <vt:lpstr>งานนำเสนอ PowerPoint</vt:lpstr>
      <vt:lpstr>ลักษณะตัวโน้ตสากล</vt:lpstr>
      <vt:lpstr>1. ตัวหยุด</vt:lpstr>
      <vt:lpstr>2. โน๊ตเพลงสากล</vt:lpstr>
      <vt:lpstr>2. สัญญาลักษณ์เครื่องหมายทางดนตรีไทย </vt:lpstr>
      <vt:lpstr>3. การเปรียบเทียบตัวโน๊ตเป็นอักษรไทย</vt:lpstr>
      <vt:lpstr>4. เครื่องหมายต่างๆ ที่ใช้ในบทเพลง</vt:lpstr>
      <vt:lpstr>งานนำเสนอ PowerPoint</vt:lpstr>
      <vt:lpstr>การขับร้องเพลงไทย </vt:lpstr>
      <vt:lpstr>หลักการขับร้องเพลงไทย ผู้ขับร้องเพลงที่ดี ต้องศึกษาหลักการขับร้องในหัวข้อต่อไปนี้ </vt:lpstr>
      <vt:lpstr>งานนำเสนอ PowerPoint</vt:lpstr>
      <vt:lpstr>2. การฝึกไล่เสียง</vt:lpstr>
      <vt:lpstr>3. การใช้ลมหายใจ</vt:lpstr>
      <vt:lpstr> 4. การใช้คำในการขับร้อง </vt:lpstr>
      <vt:lpstr>4.2 การออกเสียงคำร้อง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USER</dc:creator>
  <cp:lastModifiedBy>USER</cp:lastModifiedBy>
  <cp:revision>21</cp:revision>
  <dcterms:created xsi:type="dcterms:W3CDTF">2017-06-26T02:37:51Z</dcterms:created>
  <dcterms:modified xsi:type="dcterms:W3CDTF">2017-06-26T03:17:25Z</dcterms:modified>
</cp:coreProperties>
</file>