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  <p:sldMasterId id="2147484176" r:id="rId2"/>
  </p:sldMasterIdLst>
  <p:notesMasterIdLst>
    <p:notesMasterId r:id="rId42"/>
  </p:notesMasterIdLst>
  <p:sldIdLst>
    <p:sldId id="505" r:id="rId3"/>
    <p:sldId id="573" r:id="rId4"/>
    <p:sldId id="574" r:id="rId5"/>
    <p:sldId id="575" r:id="rId6"/>
    <p:sldId id="576" r:id="rId7"/>
    <p:sldId id="581" r:id="rId8"/>
    <p:sldId id="582" r:id="rId9"/>
    <p:sldId id="577" r:id="rId10"/>
    <p:sldId id="578" r:id="rId11"/>
    <p:sldId id="579" r:id="rId12"/>
    <p:sldId id="580" r:id="rId13"/>
    <p:sldId id="555" r:id="rId14"/>
    <p:sldId id="556" r:id="rId15"/>
    <p:sldId id="557" r:id="rId16"/>
    <p:sldId id="558" r:id="rId17"/>
    <p:sldId id="559" r:id="rId18"/>
    <p:sldId id="560" r:id="rId19"/>
    <p:sldId id="561" r:id="rId20"/>
    <p:sldId id="583" r:id="rId21"/>
    <p:sldId id="584" r:id="rId22"/>
    <p:sldId id="585" r:id="rId23"/>
    <p:sldId id="586" r:id="rId24"/>
    <p:sldId id="598" r:id="rId25"/>
    <p:sldId id="587" r:id="rId26"/>
    <p:sldId id="588" r:id="rId27"/>
    <p:sldId id="589" r:id="rId28"/>
    <p:sldId id="590" r:id="rId29"/>
    <p:sldId id="591" r:id="rId30"/>
    <p:sldId id="592" r:id="rId31"/>
    <p:sldId id="593" r:id="rId32"/>
    <p:sldId id="594" r:id="rId33"/>
    <p:sldId id="595" r:id="rId34"/>
    <p:sldId id="596" r:id="rId35"/>
    <p:sldId id="597" r:id="rId36"/>
    <p:sldId id="563" r:id="rId37"/>
    <p:sldId id="564" r:id="rId38"/>
    <p:sldId id="600" r:id="rId39"/>
    <p:sldId id="601" r:id="rId40"/>
    <p:sldId id="599" r:id="rId4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00FF00"/>
    <a:srgbClr val="00FFFF"/>
    <a:srgbClr val="99FF99"/>
    <a:srgbClr val="FFFF99"/>
    <a:srgbClr val="FF00FF"/>
    <a:srgbClr val="CCECFF"/>
    <a:srgbClr val="99FF66"/>
    <a:srgbClr val="80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71" autoAdjust="0"/>
  </p:normalViewPr>
  <p:slideViewPr>
    <p:cSldViewPr>
      <p:cViewPr>
        <p:scale>
          <a:sx n="80" d="100"/>
          <a:sy n="80" d="100"/>
        </p:scale>
        <p:origin x="-960" y="-2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283AF-6D91-4A88-B8CD-21A5FB955426}" type="datetimeFigureOut">
              <a:rPr lang="th-TH" smtClean="0"/>
              <a:t>13/02/60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44249-DB00-4915-A83E-A69AF52C98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1865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ตัวยึดบันทึกย่อ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1.</a:t>
            </a:r>
            <a:r>
              <a:rPr lang="th-TH" sz="1600" b="1" dirty="0" smtClean="0">
                <a:cs typeface="+mj-cs"/>
              </a:rPr>
              <a:t> ความคล้ายคลึงและความแตกต่างทางวัฒนธรรมของไทยและประเทศในภูมิภาคเอเชีย </a:t>
            </a:r>
            <a:endParaRPr lang="th-TH" sz="1600" b="1" u="sng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    1.1 </a:t>
            </a:r>
            <a:r>
              <a:rPr lang="th-TH" sz="1600" b="1" dirty="0" smtClean="0">
                <a:cs typeface="+mj-cs"/>
              </a:rPr>
              <a:t>วัฒนธรรมไทย</a:t>
            </a:r>
            <a:endParaRPr lang="th-TH" sz="1600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h-TH" sz="1600" dirty="0" smtClean="0">
                <a:cs typeface="+mj-cs"/>
              </a:rPr>
              <a:t>    1) ครูคลิกเพื่ออธิบายเนื้อหาเกี่ยวกับวัฒนธรรมด้านความเชื่อ จากหนังสือเรียน รายวิชาพื้นฐาน สังคมศึกษา ศาสนา และวัฒนธรรม ม. 2 ของบริษัท สำนักพิมพ์วัฒนาพานิช จำกัด</a:t>
            </a:r>
            <a:endParaRPr lang="th-TH" sz="1600" u="sng" dirty="0" smtClean="0">
              <a:cs typeface="+mj-cs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20DAD8-1311-471A-B1C9-5B849EA79D34}" type="slidenum">
              <a:rPr lang="th-TH" smtClean="0"/>
              <a:pPr>
                <a:defRPr/>
              </a:pPr>
              <a:t>2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ตัวยึดบันทึกย่อ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1.</a:t>
            </a:r>
            <a:r>
              <a:rPr lang="th-TH" sz="1600" b="1" dirty="0" smtClean="0">
                <a:cs typeface="+mj-cs"/>
              </a:rPr>
              <a:t> ความคล้ายคลึงและความแตกต่างทางวัฒนธรรมของไทยและประเทศในภูมิภาคเอเชีย </a:t>
            </a:r>
            <a:endParaRPr lang="th-TH" sz="1600" b="1" u="sng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    1.1 </a:t>
            </a:r>
            <a:r>
              <a:rPr lang="th-TH" sz="1600" b="1" dirty="0" smtClean="0">
                <a:cs typeface="+mj-cs"/>
              </a:rPr>
              <a:t>วัฒนธรรมไทย</a:t>
            </a:r>
            <a:endParaRPr lang="th-TH" sz="1600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h-TH" sz="1600" dirty="0" smtClean="0">
                <a:cs typeface="+mj-cs"/>
              </a:rPr>
              <a:t>    1) ครูคลิกเพื่ออธิบายเนื้อหาเกี่ยวกับวัฒนธรรมด้านความเชื่อ จากหนังสือเรียน รายวิชาพื้นฐาน สังคมศึกษา ศาสนา และวัฒนธรรม ม. 2 ของบริษัท สำนักพิมพ์วัฒนาพานิช จำกัด</a:t>
            </a:r>
            <a:endParaRPr lang="th-TH" sz="1600" u="sng" dirty="0" smtClean="0">
              <a:cs typeface="+mj-cs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20DAD8-1311-471A-B1C9-5B849EA79D34}" type="slidenum">
              <a:rPr lang="th-TH" smtClean="0"/>
              <a:pPr>
                <a:defRPr/>
              </a:pPr>
              <a:t>3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ตัวยึดบันทึกย่อ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1.</a:t>
            </a:r>
            <a:r>
              <a:rPr lang="th-TH" sz="1600" b="1" dirty="0" smtClean="0">
                <a:cs typeface="+mj-cs"/>
              </a:rPr>
              <a:t> ความคล้ายคลึงและความแตกต่างทางวัฒนธรรมของไทยและประเทศในภูมิภาคเอเชีย </a:t>
            </a:r>
            <a:endParaRPr lang="th-TH" sz="1600" b="1" u="sng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    1.1 </a:t>
            </a:r>
            <a:r>
              <a:rPr lang="th-TH" sz="1600" b="1" dirty="0" smtClean="0">
                <a:cs typeface="+mj-cs"/>
              </a:rPr>
              <a:t>วัฒนธรรมไทย</a:t>
            </a:r>
            <a:endParaRPr lang="th-TH" sz="1600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h-TH" sz="1600" dirty="0" smtClean="0">
                <a:cs typeface="+mj-cs"/>
              </a:rPr>
              <a:t>    1) ครูคลิกเพื่ออธิบายเนื้อหาเกี่ยวกับวัฒนธรรมด้านความเชื่อ จากหนังสือเรียน รายวิชาพื้นฐาน สังคมศึกษา ศาสนา และวัฒนธรรม ม. 2 ของบริษัท สำนักพิมพ์วัฒนาพานิช จำกัด</a:t>
            </a:r>
            <a:endParaRPr lang="th-TH" sz="1600" u="sng" dirty="0" smtClean="0">
              <a:cs typeface="+mj-cs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20DAD8-1311-471A-B1C9-5B849EA79D34}" type="slidenum">
              <a:rPr lang="th-TH" smtClean="0"/>
              <a:pPr>
                <a:defRPr/>
              </a:pPr>
              <a:t>4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ตัวยึดบันทึกย่อ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1.</a:t>
            </a:r>
            <a:r>
              <a:rPr lang="th-TH" sz="1600" b="1" dirty="0" smtClean="0">
                <a:cs typeface="+mj-cs"/>
              </a:rPr>
              <a:t> ความคล้ายคลึงและความแตกต่างทางวัฒนธรรมของไทยและประเทศในภูมิภาคเอเชีย </a:t>
            </a:r>
            <a:endParaRPr lang="th-TH" sz="1600" b="1" u="sng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    1.1 </a:t>
            </a:r>
            <a:r>
              <a:rPr lang="th-TH" sz="1600" b="1" dirty="0" smtClean="0">
                <a:cs typeface="+mj-cs"/>
              </a:rPr>
              <a:t>วัฒนธรรมไทย</a:t>
            </a:r>
            <a:endParaRPr lang="th-TH" sz="1600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h-TH" sz="1600" dirty="0" smtClean="0">
                <a:cs typeface="+mj-cs"/>
              </a:rPr>
              <a:t>    1) ครูคลิกเพื่ออธิบายเนื้อหาเกี่ยวกับวัฒนธรรมด้านความเชื่อ จากหนังสือเรียน รายวิชาพื้นฐาน สังคมศึกษา ศาสนา และวัฒนธรรม ม. 2 ของบริษัท สำนักพิมพ์วัฒนาพานิช จำกัด</a:t>
            </a:r>
            <a:endParaRPr lang="th-TH" sz="1600" u="sng" dirty="0" smtClean="0">
              <a:cs typeface="+mj-cs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20DAD8-1311-471A-B1C9-5B849EA79D34}" type="slidenum">
              <a:rPr lang="th-TH" smtClean="0"/>
              <a:pPr>
                <a:defRPr/>
              </a:pPr>
              <a:t>5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ตัวยึดบันทึกย่อ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1.</a:t>
            </a:r>
            <a:r>
              <a:rPr lang="th-TH" sz="1600" b="1" dirty="0" smtClean="0">
                <a:cs typeface="+mj-cs"/>
              </a:rPr>
              <a:t> ความคล้ายคลึงและความแตกต่างทางวัฒนธรรมของไทยและประเทศในภูมิภาคเอเชีย </a:t>
            </a:r>
            <a:endParaRPr lang="th-TH" sz="1600" b="1" u="sng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    1.1 </a:t>
            </a:r>
            <a:r>
              <a:rPr lang="th-TH" sz="1600" b="1" dirty="0" smtClean="0">
                <a:cs typeface="+mj-cs"/>
              </a:rPr>
              <a:t>วัฒนธรรมไทย</a:t>
            </a:r>
            <a:endParaRPr lang="th-TH" sz="1600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h-TH" sz="1600" dirty="0" smtClean="0">
                <a:cs typeface="+mj-cs"/>
              </a:rPr>
              <a:t>    1) ครูคลิกเพื่ออธิบายเนื้อหาเกี่ยวกับวัฒนธรรมด้านความเชื่อ จากหนังสือเรียน รายวิชาพื้นฐาน สังคมศึกษา ศาสนา และวัฒนธรรม ม. 2 ของบริษัท สำนักพิมพ์วัฒนาพานิช จำกัด</a:t>
            </a:r>
            <a:endParaRPr lang="th-TH" sz="1600" u="sng" dirty="0" smtClean="0">
              <a:cs typeface="+mj-cs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20DAD8-1311-471A-B1C9-5B849EA79D34}" type="slidenum">
              <a:rPr lang="th-TH" smtClean="0"/>
              <a:pPr>
                <a:defRPr/>
              </a:pPr>
              <a:t>6</a:t>
            </a:fld>
            <a:endParaRPr lang="th-T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ตัวยึดบันทึกย่อ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1.</a:t>
            </a:r>
            <a:r>
              <a:rPr lang="th-TH" sz="1600" b="1" dirty="0" smtClean="0">
                <a:cs typeface="+mj-cs"/>
              </a:rPr>
              <a:t> ความคล้ายคลึงและความแตกต่างทางวัฒนธรรมของไทยและประเทศในภูมิภาคเอเชีย </a:t>
            </a:r>
            <a:endParaRPr lang="th-TH" sz="1600" b="1" u="sng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    1.1 </a:t>
            </a:r>
            <a:r>
              <a:rPr lang="th-TH" sz="1600" b="1" dirty="0" smtClean="0">
                <a:cs typeface="+mj-cs"/>
              </a:rPr>
              <a:t>วัฒนธรรมไทย</a:t>
            </a:r>
            <a:endParaRPr lang="th-TH" sz="1600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h-TH" sz="1600" dirty="0" smtClean="0">
                <a:cs typeface="+mj-cs"/>
              </a:rPr>
              <a:t>    1) ครูคลิกเพื่ออธิบายเนื้อหาเกี่ยวกับวัฒนธรรมด้านความเชื่อ จากหนังสือเรียน รายวิชาพื้นฐาน สังคมศึกษา ศาสนา และวัฒนธรรม ม. 2 ของบริษัท สำนักพิมพ์วัฒนาพานิช จำกัด</a:t>
            </a:r>
            <a:endParaRPr lang="th-TH" sz="1600" u="sng" dirty="0" smtClean="0">
              <a:cs typeface="+mj-cs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20DAD8-1311-471A-B1C9-5B849EA79D34}" type="slidenum">
              <a:rPr lang="th-TH" smtClean="0"/>
              <a:pPr>
                <a:defRPr/>
              </a:pPr>
              <a:t>8</a:t>
            </a:fld>
            <a:endParaRPr lang="th-T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ตัวยึดบันทึกย่อ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1.</a:t>
            </a:r>
            <a:r>
              <a:rPr lang="th-TH" sz="1600" b="1" dirty="0" smtClean="0">
                <a:cs typeface="+mj-cs"/>
              </a:rPr>
              <a:t> ความคล้ายคลึงและความแตกต่างทางวัฒนธรรมของไทยและประเทศในภูมิภาคเอเชีย </a:t>
            </a:r>
            <a:endParaRPr lang="th-TH" sz="1600" b="1" u="sng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    1.1 </a:t>
            </a:r>
            <a:r>
              <a:rPr lang="th-TH" sz="1600" b="1" dirty="0" smtClean="0">
                <a:cs typeface="+mj-cs"/>
              </a:rPr>
              <a:t>วัฒนธรรมไทย</a:t>
            </a:r>
            <a:endParaRPr lang="th-TH" sz="1600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h-TH" sz="1600" dirty="0" smtClean="0">
                <a:cs typeface="+mj-cs"/>
              </a:rPr>
              <a:t>    1) ครูคลิกเพื่ออธิบายเนื้อหาเกี่ยวกับวัฒนธรรมด้านความเชื่อ จากหนังสือเรียน รายวิชาพื้นฐาน สังคมศึกษา ศาสนา และวัฒนธรรม ม. 2 ของบริษัท สำนักพิมพ์วัฒนาพานิช จำกัด</a:t>
            </a:r>
            <a:endParaRPr lang="th-TH" sz="1600" u="sng" dirty="0" smtClean="0">
              <a:cs typeface="+mj-cs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20DAD8-1311-471A-B1C9-5B849EA79D34}" type="slidenum">
              <a:rPr lang="th-TH" smtClean="0"/>
              <a:pPr>
                <a:defRPr/>
              </a:pPr>
              <a:t>9</a:t>
            </a:fld>
            <a:endParaRPr lang="th-T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ตัวยึดบันทึกย่อ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1.</a:t>
            </a:r>
            <a:r>
              <a:rPr lang="th-TH" sz="1600" b="1" dirty="0" smtClean="0">
                <a:cs typeface="+mj-cs"/>
              </a:rPr>
              <a:t> ความคล้ายคลึงและความแตกต่างทางวัฒนธรรมของไทยและประเทศในภูมิภาคเอเชีย </a:t>
            </a:r>
            <a:endParaRPr lang="th-TH" sz="1600" b="1" u="sng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    1.1 </a:t>
            </a:r>
            <a:r>
              <a:rPr lang="th-TH" sz="1600" b="1" dirty="0" smtClean="0">
                <a:cs typeface="+mj-cs"/>
              </a:rPr>
              <a:t>วัฒนธรรมไทย</a:t>
            </a:r>
            <a:endParaRPr lang="th-TH" sz="1600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h-TH" sz="1600" dirty="0" smtClean="0">
                <a:cs typeface="+mj-cs"/>
              </a:rPr>
              <a:t>    1) ครูคลิกเพื่ออธิบายเนื้อหาเกี่ยวกับวัฒนธรรมด้านความเชื่อ จากหนังสือเรียน รายวิชาพื้นฐาน สังคมศึกษา ศาสนา และวัฒนธรรม ม. 2 ของบริษัท สำนักพิมพ์วัฒนาพานิช จำกัด</a:t>
            </a:r>
            <a:endParaRPr lang="th-TH" sz="1600" u="sng" dirty="0" smtClean="0">
              <a:cs typeface="+mj-cs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20DAD8-1311-471A-B1C9-5B849EA79D34}" type="slidenum">
              <a:rPr lang="th-TH" smtClean="0"/>
              <a:pPr>
                <a:defRPr/>
              </a:pPr>
              <a:t>10</a:t>
            </a:fld>
            <a:endParaRPr lang="th-T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ตัวยึดบันทึกย่อ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1.</a:t>
            </a:r>
            <a:r>
              <a:rPr lang="th-TH" sz="1600" b="1" dirty="0" smtClean="0">
                <a:cs typeface="+mj-cs"/>
              </a:rPr>
              <a:t> ความคล้ายคลึงและความแตกต่างทางวัฒนธรรมของไทยและประเทศในภูมิภาคเอเชีย </a:t>
            </a:r>
            <a:endParaRPr lang="th-TH" sz="1600" b="1" u="sng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sz="1600" b="1" dirty="0" smtClean="0">
                <a:cs typeface="+mj-cs"/>
              </a:rPr>
              <a:t>    1.1 </a:t>
            </a:r>
            <a:r>
              <a:rPr lang="th-TH" sz="1600" b="1" dirty="0" smtClean="0">
                <a:cs typeface="+mj-cs"/>
              </a:rPr>
              <a:t>วัฒนธรรมไทย</a:t>
            </a:r>
            <a:endParaRPr lang="th-TH" sz="1600" dirty="0" smtClean="0">
              <a:cs typeface="+mj-cs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h-TH" sz="1600" dirty="0" smtClean="0">
                <a:cs typeface="+mj-cs"/>
              </a:rPr>
              <a:t>    1) ครูคลิกเพื่ออธิบายเนื้อหาเกี่ยวกับวัฒนธรรมด้านความเชื่อ จากหนังสือเรียน รายวิชาพื้นฐาน สังคมศึกษา ศาสนา และวัฒนธรรม ม. 2 ของบริษัท สำนักพิมพ์วัฒนาพานิช จำกัด</a:t>
            </a:r>
            <a:endParaRPr lang="th-TH" sz="1600" u="sng" dirty="0" smtClean="0">
              <a:cs typeface="+mj-cs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20DAD8-1311-471A-B1C9-5B849EA79D34}" type="slidenum">
              <a:rPr lang="th-TH" smtClean="0"/>
              <a:pPr>
                <a:defRPr/>
              </a:pPr>
              <a:t>11</a:t>
            </a:fld>
            <a:endParaRPr lang="th-TH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44249-DB00-4915-A83E-A69AF52C98CE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0335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44249-DB00-4915-A83E-A69AF52C98CE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0335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44249-DB00-4915-A83E-A69AF52C98CE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0335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1597846"/>
            <a:ext cx="7772400" cy="1102519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183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86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769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26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559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84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411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0481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26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402553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581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766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18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1597846"/>
            <a:ext cx="7772400" cy="1102519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60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944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11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46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63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491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718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0481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883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402553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886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3963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32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83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62997-D0C1-4071-9C81-6DFC127A2D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8E4BD-7727-4B87-A014-8D87C662C9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591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7744" y="-20538"/>
            <a:ext cx="489654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8000" dirty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สังคมศึกษา ม.2</a:t>
            </a:r>
            <a:endParaRPr lang="en-US" sz="8000" dirty="0">
              <a:ln w="18415" cmpd="sng">
                <a:solidFill>
                  <a:srgbClr val="00FF00"/>
                </a:solidFill>
                <a:prstDash val="solid"/>
              </a:ln>
              <a:solidFill>
                <a:srgbClr val="00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395536" y="1059582"/>
            <a:ext cx="849694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99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สาระที่ 4 ประวัติศาสตร์</a:t>
            </a:r>
            <a:endParaRPr lang="en-US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99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8" name="Picture 4" descr="Image result for กรุงธนบุร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53" y="2372579"/>
            <a:ext cx="4542649" cy="244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Image result for พระเจ้าตากสิน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71476"/>
            <a:ext cx="367240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01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79512" y="1131590"/>
            <a:ext cx="56166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0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สมเด็จ</a:t>
            </a:r>
            <a:r>
              <a:rPr lang="th-TH" sz="40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พระเจ้าตากสิน</a:t>
            </a:r>
            <a:r>
              <a:rPr lang="th-TH" sz="40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มหาราช</a:t>
            </a:r>
          </a:p>
          <a:p>
            <a:pPr lvl="0">
              <a:defRPr/>
            </a:pP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พระนามเดิมว่า สิน เสด็จพระราชสมภพในสมัยสมเด็จพระเจ้าอยู่หัวบรมโกศ เมื่อวันที่ 1 เมษายน พ.ศ. 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2277</a:t>
            </a:r>
            <a:endParaRPr lang="th-TH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-2490" y="51470"/>
            <a:ext cx="911820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ประวัติและผลงานของบุคคลสำคัญในสมัยธนบุรี</a:t>
            </a:r>
            <a:endParaRPr lang="th-TH" sz="4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11266" name="Picture 2" descr="C:\Users\sk\Desktop\สังคม ม.2 ภาค 2-58\รูป บุคคลสำคัญใน ปวศ\taksi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023" y="906849"/>
            <a:ext cx="2875177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7705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067944" y="95066"/>
            <a:ext cx="49685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000" b="1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ก่อนที่</a:t>
            </a:r>
            <a:r>
              <a:rPr lang="th-TH" sz="4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จะเกิดเหตุการณ์เสียกรุงครั้งที่ 2 ขณะที่พม่าล้อมอยุธยาอยู่นั้น พระยาตากจึงรวบรวมกำลังพลตีฝ่าวงล้อมพม่าออกไปทางชายทะเลตะวันออก และตั้งมั่นอยู่ที่เมืองจันทบุรี หลังจากนั้น 7 เดือน พระเจ้าตากก็สามารถกู้เอกราชคืนจากพม่า</a:t>
            </a:r>
            <a:r>
              <a:rPr lang="th-TH" sz="4000" b="1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ได้</a:t>
            </a:r>
            <a:endParaRPr lang="th-TH" sz="4000" b="1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6" name="Picture 2" descr="C:\Users\sk\Desktop\สังคม ม.2 ภาค 2-58\รูป บุคคลสำคัญใน ปวศ\สมเด็จพระเจ้าตากสิน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9" r="7377"/>
          <a:stretch/>
        </p:blipFill>
        <p:spPr bwMode="auto">
          <a:xfrm>
            <a:off x="323528" y="839249"/>
            <a:ext cx="3651199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5395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79512" y="123478"/>
            <a:ext cx="87849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ได้</a:t>
            </a:r>
            <a:r>
              <a:rPr lang="th-TH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สถาปนากรุงธนบุรีเป็นราชธานี และประกอบพิธีราชาภิเษกขึ้นครองราชย์ใน พ.ศ. 2310 ทรงพระนามว่าสมเด็จพระบรมราชาที่ 4 หรือ สมเด็จพระเจ้าตากสิน</a:t>
            </a:r>
          </a:p>
          <a:p>
            <a:pPr lvl="0">
              <a:defRPr/>
            </a:pP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000" b="1" dirty="0" smtClean="0">
                <a:solidFill>
                  <a:srgbClr val="99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ใน</a:t>
            </a:r>
            <a:r>
              <a:rPr lang="th-TH" sz="4000" b="1" dirty="0">
                <a:solidFill>
                  <a:srgbClr val="99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สมัยของพระองค์ถือเป็นจุดเปลี่ยนที่สำคัญของบ้านเมืองนำมาสู่ความเจริญรุ่งเรืองในยุค</a:t>
            </a:r>
            <a:r>
              <a:rPr lang="th-TH" sz="4000" b="1" dirty="0" smtClean="0">
                <a:solidFill>
                  <a:srgbClr val="99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รัตนโกสินทร์</a:t>
            </a:r>
          </a:p>
          <a:p>
            <a:pPr lvl="0">
              <a:defRPr/>
            </a:pPr>
            <a:r>
              <a:rPr lang="th-TH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0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ตลอดระยะเวลาที่เสด็จขึ้นครองราชย์ 15 ปี พระองค์ทรงมีพระราช</a:t>
            </a:r>
            <a:r>
              <a:rPr lang="th-TH" sz="4000" b="1" dirty="0" err="1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กรณีย</a:t>
            </a:r>
            <a:r>
              <a:rPr lang="th-TH" sz="40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กิจที่สำคัญได้แก่ การกอบกู้เอกราชจากพม่า การรวมพระราชอาณาจักรด้วยการปราบชุมนุมต่าง ๆ </a:t>
            </a:r>
            <a:endParaRPr lang="th-TH" sz="4000" b="1" dirty="0">
              <a:solidFill>
                <a:srgbClr val="FF99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77832833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80802" y="123478"/>
            <a:ext cx="54713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สมเด็จเจ้าพระยามหากษัตริย์ศึก</a:t>
            </a:r>
          </a:p>
        </p:txBody>
      </p:sp>
      <p:pic>
        <p:nvPicPr>
          <p:cNvPr id="2050" name="Picture 2" descr="C:\Users\sk\Desktop\สังคม ม.2 ภาค 2-58\รูป บุคคลสำคัญใน ปวศ\rama-1-240_3HBLdfHFri511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43558"/>
            <a:ext cx="2952328" cy="39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3851920" y="1275606"/>
            <a:ext cx="49685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พระ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นามเดิมว่า ทองด้วง เสด็จพระราชสมภพในสมัยสมเด็จพระเจ้าอยู่หัวบรมโกศ เมื่อวันที่ 20 มีนาคม พ.ศ. 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2279</a:t>
            </a:r>
            <a:endParaRPr lang="th-TH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33668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51520" y="186769"/>
            <a:ext cx="87129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เหตุการณ์ที่สำคัญ</a:t>
            </a:r>
          </a:p>
          <a:p>
            <a:pPr lvl="0">
              <a:defRPr/>
            </a:pP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พ.ศ.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2319 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เจ้าพระยาจักรี ยกทัพไปปราบเมืองนางรอง และนครจำปาศักดิ์ได้สำเร็จ เมื่อเสร็จศึกสงครา เจ้าพระยาจักรี ได้รับเลื่อนยศขึ้นเป็นสมเด็จเจ้าพระยามหากษัตริย์ศึก </a:t>
            </a:r>
          </a:p>
          <a:p>
            <a:pPr lvl="0">
              <a:defRPr/>
            </a:pP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000" b="1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พ.ศ.</a:t>
            </a:r>
            <a:r>
              <a:rPr lang="en-US" sz="4000" b="1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2321 </a:t>
            </a:r>
            <a:r>
              <a:rPr lang="th-TH" sz="4000" b="1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ยกทัพไปตีเมืองเวียงจันทน์ จนประสบความสำเร็จ และได้อัญเชิญพระแก้วมรกต กับพระบาง ซึ่งประดิษฐานอยู่เมืองเวียงจันทน์มายังกรุงธนบุรีด้วย</a:t>
            </a:r>
          </a:p>
        </p:txBody>
      </p:sp>
    </p:spTree>
    <p:extLst>
      <p:ext uri="{BB962C8B-B14F-4D97-AF65-F5344CB8AC3E}">
        <p14:creationId xmlns:p14="http://schemas.microsoft.com/office/powerpoint/2010/main" val="114786291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164"/>
            <a:ext cx="7813614" cy="511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51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51520" y="339502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รับ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ราชการตั้งแต่สมัยอยุธยา และเข้ามารับราชการกับสมเด็จพระเจ้าตากสิน มีความชำนาญในการทำสงครามจนได้ตำแหน่งสมเด็จเจ้าพระยามหา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กษัตริย์ ตอน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ปลายสมัยธนบุรีเกิดความวุ่นวายขึ้นที่กรุงธนบุรี สมเด็จเจ้าพระยามหากษัตริย์ศึกนำทัพกลับมาระงับเหตุ และปราบดาภิเษกเป็นพระบาทสมเด็จพระพุทธยอดฟ้าจุฬาโลก ปฐมกษัตริย์แห่งราชวงศ์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จักรี</a:t>
            </a:r>
            <a:endParaRPr lang="th-TH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7298992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23528" y="195486"/>
            <a:ext cx="540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4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เจ้าพระยา</a:t>
            </a:r>
            <a:r>
              <a:rPr lang="th-TH" sz="44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สุร</a:t>
            </a:r>
            <a:r>
              <a:rPr lang="th-TH" sz="4400" b="1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สีห์ (บุญมา)</a:t>
            </a:r>
            <a:endParaRPr lang="th-TH" sz="4400" b="1" dirty="0">
              <a:solidFill>
                <a:srgbClr val="99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074" name="Picture 2" descr="C:\Users\sk\Desktop\สังคม ม.2 ภาค 2-58\รูป บุคคลสำคัญใน ปวศ\เจ้าพระยาสุรสีห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72" y="950346"/>
            <a:ext cx="2880320" cy="407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3779912" y="975380"/>
            <a:ext cx="51845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เป็น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พระอนุชาของพระ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บาท สมเด็จ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พระพุทธยอดฟ้าจุฬาโลกมหาราช พระนามเดิมบุญมา ประสูติเมื่อ พ.ศ. 2286 ในสมัยสมเด็จพระเจ้าอยู่หัวบรมโกศ เข้ารับราชการตั้งแต่สมัย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อยุธยา</a:t>
            </a:r>
            <a:endParaRPr lang="th-TH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667277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79512" y="442282"/>
            <a:ext cx="87849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เมื่อ</a:t>
            </a:r>
            <a:r>
              <a:rPr lang="th-TH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กรุงศรีอยุธยาแตก ได้ไปสมัครเป็นทหารของพระเจ้าตากที่เมืองจันทบุรี และได้รับการแต่งตั้งเป็นพระมหามนตรี ช่วยทำสงครามขับไล่พม่า และเข้ารับราชการในสมัยธนบุรี โดยมีบทบาทในสงครามตลอดรัชสมัยของสมเด็จพระเจ้าตากสิน  จนได้รับตำแหน่งเป็นเจ้าพระยา</a:t>
            </a:r>
            <a:r>
              <a:rPr lang="th-TH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สุร</a:t>
            </a:r>
            <a:r>
              <a:rPr lang="th-TH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สีห์</a:t>
            </a:r>
            <a:r>
              <a:rPr lang="th-TH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พิษณุวาธิ</a:t>
            </a:r>
            <a:r>
              <a:rPr lang="th-TH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ราช หรือเจ้าพระยา</a:t>
            </a:r>
            <a:r>
              <a:rPr lang="th-TH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สุร</a:t>
            </a: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สีห์</a:t>
            </a:r>
            <a:endParaRPr lang="th-TH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84130692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51520" y="195486"/>
            <a:ext cx="52565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เมื่อ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สมเด็จเจ้าพระยามหากษัตริย์ศึกปราบดาภิเษกเป็นปฐมกษัตริย์แห่งราชวงศ์จักรี ทรงตั้งเจ้าพระยา</a:t>
            </a:r>
            <a:r>
              <a:rPr lang="th-TH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สุร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สีห์เป็นพระมหาอุปราช กรมพระราชวังบวรมหา</a:t>
            </a:r>
            <a:r>
              <a:rPr lang="th-TH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สุรสิงหนาท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ตำแหน่งกรมพระราชวังบวรสถานมงคล (วังหน้า)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9476" y="3939902"/>
            <a:ext cx="4083044" cy="1323975"/>
          </a:xfrm>
        </p:spPr>
        <p:txBody>
          <a:bodyPr>
            <a:normAutofit lnSpcReduction="10000"/>
          </a:bodyPr>
          <a:lstStyle/>
          <a:p>
            <a:pPr algn="ctr">
              <a:spcBef>
                <a:spcPct val="0"/>
              </a:spcBef>
              <a:buFont typeface="Wingdings 2" pitchFamily="18" charset="2"/>
              <a:buNone/>
            </a:pPr>
            <a:r>
              <a:rPr lang="th-TH" sz="28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พระราชานุสาว</a:t>
            </a:r>
            <a:r>
              <a:rPr lang="th-TH" sz="2800" b="1" dirty="0" err="1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รีย์</a:t>
            </a:r>
            <a:r>
              <a:rPr lang="th-TH" sz="28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algn="ctr">
              <a:spcBef>
                <a:spcPct val="0"/>
              </a:spcBef>
              <a:buFont typeface="Wingdings 2" pitchFamily="18" charset="2"/>
              <a:buNone/>
            </a:pPr>
            <a:r>
              <a:rPr lang="th-TH" sz="28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กรมพระราชวังบวรมหา</a:t>
            </a:r>
            <a:r>
              <a:rPr lang="th-TH" sz="2800" b="1" dirty="0" err="1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สุรสิงหนาท</a:t>
            </a:r>
            <a:endParaRPr lang="th-TH" sz="2800" b="1" dirty="0" smtClean="0">
              <a:solidFill>
                <a:srgbClr val="FF99CC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spcBef>
                <a:spcPct val="0"/>
              </a:spcBef>
              <a:buFont typeface="Wingdings 2" pitchFamily="18" charset="2"/>
              <a:buNone/>
            </a:pPr>
            <a:r>
              <a:rPr lang="th-TH" sz="28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(เจ้าพระยา</a:t>
            </a:r>
            <a:r>
              <a:rPr lang="th-TH" sz="2800" b="1" dirty="0" err="1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สุร</a:t>
            </a:r>
            <a:r>
              <a:rPr lang="th-TH" sz="28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สีห์)</a:t>
            </a:r>
            <a:endParaRPr lang="en-US" sz="2800" b="1" dirty="0" smtClean="0">
              <a:solidFill>
                <a:srgbClr val="FF99CC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" name="Picture 2" descr="T:\55-07-0061 หนังสือเรียน รายวิชาพื้นฐาน ประวัติศาสตร์ ม.2 (Tablet 50%)\หน่วยที่ 07\0552051466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1470"/>
            <a:ext cx="2603165" cy="3904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7407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190" y="228580"/>
            <a:ext cx="896481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36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36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ข้อใดคือพระราช</a:t>
            </a:r>
            <a:r>
              <a:rPr lang="th-TH" sz="3600" b="1" dirty="0" err="1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กรณีย</a:t>
            </a:r>
            <a:r>
              <a:rPr lang="th-TH" sz="36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กิจที่สำคัญของสมเด็จพระบรมไตรโลกนาถ</a:t>
            </a:r>
            <a:r>
              <a:rPr lang="en-US" sz="36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1. การปฏิรูประบบการปกครองแผ่นดิน</a:t>
            </a:r>
          </a:p>
          <a:p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. อัญเชิญพระแก้วมรกตมาประดิษฐาน ณ กรุงศรีอยุธยา</a:t>
            </a:r>
          </a:p>
          <a:p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ทรงมีนโยบายในการควบคุมกัมพูชาให้อยู่ในอำนาจของไทยอย่างถาวร</a:t>
            </a:r>
          </a:p>
          <a:p>
            <a:r>
              <a:rPr lang="th-TH" sz="36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4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. ทรงถ่ายแบบปราสาทนครธมมาสร้างจำลองไว้ภายใน</a:t>
            </a:r>
            <a:r>
              <a:rPr lang="th-TH" sz="36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พระบรมมหาราชวัง</a:t>
            </a:r>
            <a:endParaRPr lang="th-TH" sz="3600" b="1" dirty="0">
              <a:solidFill>
                <a:srgbClr val="99FF66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8223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190" y="123478"/>
            <a:ext cx="88573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th-TH" sz="40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2 การสร้างความสมัครสมานสามัคคีระหว่างคนไทยที่สุโขทัยกับอยุธยาเป็นพระราช</a:t>
            </a:r>
            <a:r>
              <a:rPr lang="th-TH" sz="40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กรณีย</a:t>
            </a:r>
            <a:r>
              <a:rPr lang="th-TH" sz="40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กิจสำคัญของพระมหากษัตริย์พระองค์ใด</a:t>
            </a:r>
            <a:r>
              <a:rPr lang="en-US" sz="40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4000" b="1" dirty="0" smtClean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1. สมเด็จพระนเรศวรมหาราช		        </a:t>
            </a:r>
          </a:p>
          <a:p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สมเด็จพระนารายณ์มหาราช </a:t>
            </a:r>
          </a:p>
          <a:p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สมเด็จ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พระบรมไตรโลกนาถ		       </a:t>
            </a:r>
          </a:p>
          <a:p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สมเด็จ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พระรามาธิบดีที่ 1 (อู่ทอง)</a:t>
            </a:r>
          </a:p>
        </p:txBody>
      </p:sp>
    </p:spTree>
    <p:extLst>
      <p:ext uri="{BB962C8B-B14F-4D97-AF65-F5344CB8AC3E}">
        <p14:creationId xmlns:p14="http://schemas.microsoft.com/office/powerpoint/2010/main" val="163074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190" y="320426"/>
            <a:ext cx="88573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en-US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เพราะเหตุใดสมเด็จพระนารายณ์มหาราชจึงพยายามกระชับสัมพันธไมตรีกับฝรั่งเศส</a:t>
            </a:r>
            <a:endParaRPr lang="th-TH" sz="44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1. ต้องการถ่วงดุลอำนาจกับฮอลันดา	        </a:t>
            </a:r>
          </a:p>
          <a:p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2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ต้องการ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เรียนรู้เทคโนโลยีสมัยใหม่</a:t>
            </a:r>
          </a:p>
          <a:p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ต้องการผลกำไรทางการค้าเรือสำเภา	       </a:t>
            </a:r>
          </a:p>
          <a:p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4. 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ต้องการความช่วยเหลือทางการทหาร</a:t>
            </a:r>
          </a:p>
        </p:txBody>
      </p:sp>
    </p:spTree>
    <p:extLst>
      <p:ext uri="{BB962C8B-B14F-4D97-AF65-F5344CB8AC3E}">
        <p14:creationId xmlns:p14="http://schemas.microsoft.com/office/powerpoint/2010/main" val="84392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693" y="348054"/>
            <a:ext cx="894830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4 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ข้อใดคือบทบาทสำคัญของออกญา</a:t>
            </a:r>
            <a:r>
              <a:rPr lang="th-TH" sz="4400" b="1" dirty="0" err="1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โกษาธิ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บดี (ปาน)</a:t>
            </a:r>
            <a:r>
              <a:rPr lang="en-US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44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1. เป็นราชทูตของสหรัฐอเมริกาที่มาเจริญสัมพันธไมตรีกับไทย</a:t>
            </a:r>
          </a:p>
          <a:p>
            <a:r>
              <a:rPr lang="en-US" sz="36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6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36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sz="36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นายแพทย์ประจำขบวนเรือของบริษัท</a:t>
            </a:r>
            <a:r>
              <a:rPr lang="th-TH" sz="3600" b="1" dirty="0" err="1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อีสท์</a:t>
            </a:r>
            <a:r>
              <a:rPr lang="th-TH" sz="36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อินเดียของเนเธอร์แลนด์ (</a:t>
            </a:r>
            <a:r>
              <a:rPr lang="en-US" sz="36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VOC)</a:t>
            </a:r>
          </a:p>
          <a:p>
            <a:r>
              <a:rPr lang="en-US" sz="36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en-US" sz="36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36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เป็นราชทูตในการออกไปเจริญสัมพันธไมตรีกับฝรั่งเศสในสมัยพระเจ้าหลุยส์ที่ 14</a:t>
            </a:r>
          </a:p>
          <a:p>
            <a:r>
              <a:rPr lang="th-TH" sz="36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4.  </a:t>
            </a:r>
            <a:r>
              <a:rPr lang="th-TH" sz="36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sz="36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ราชทูตจากราชสำนักพระเจ้าหลุยส์ที่ 14 ที่เข้ามาเจริญสัมพันธไมตรีกับไทย</a:t>
            </a:r>
          </a:p>
        </p:txBody>
      </p:sp>
    </p:spTree>
    <p:extLst>
      <p:ext uri="{BB962C8B-B14F-4D97-AF65-F5344CB8AC3E}">
        <p14:creationId xmlns:p14="http://schemas.microsoft.com/office/powerpoint/2010/main" val="357524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459" y="123478"/>
            <a:ext cx="879403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5 </a:t>
            </a:r>
            <a:r>
              <a:rPr lang="th-TH" sz="36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ข้อใด</a:t>
            </a:r>
            <a:r>
              <a:rPr lang="th-TH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กล่าว</a:t>
            </a:r>
            <a:r>
              <a:rPr lang="en-US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ไม่ถูกต้อง</a:t>
            </a:r>
            <a:r>
              <a:rPr lang="en-US" sz="3600" b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เกี่ยวกับ</a:t>
            </a:r>
            <a:r>
              <a:rPr lang="th-TH" sz="36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ลาลูแบร์</a:t>
            </a:r>
            <a:r>
              <a:rPr lang="th-TH" sz="36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และ</a:t>
            </a:r>
            <a:r>
              <a:rPr lang="th-TH" sz="36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เยเรเมียส</a:t>
            </a:r>
            <a:r>
              <a:rPr lang="th-TH" sz="36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ฟาน </a:t>
            </a:r>
            <a:r>
              <a:rPr lang="th-TH" sz="3600" b="1" dirty="0" err="1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ฟลีต</a:t>
            </a:r>
            <a:r>
              <a:rPr lang="en-US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 smtClean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1. เป็นผู้เขียนจดหมายเหตุ</a:t>
            </a:r>
            <a:r>
              <a:rPr lang="th-TH" sz="3600" b="1" dirty="0" err="1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ลาลูแบร์</a:t>
            </a:r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และพงศาวดารกรุงศรีอยุธยาฉบับวัน </a:t>
            </a:r>
            <a:r>
              <a:rPr lang="th-TH" sz="3600" b="1" dirty="0" err="1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วลิต</a:t>
            </a:r>
            <a:endParaRPr lang="th-TH" sz="3600" b="1" dirty="0">
              <a:solidFill>
                <a:srgbClr val="CCCC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3600" b="1" dirty="0" smtClean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ฟาน </a:t>
            </a:r>
            <a:r>
              <a:rPr lang="th-TH" sz="3600" b="1" dirty="0" err="1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ฟลีต</a:t>
            </a:r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 เคยเป็นพนักงานในบริษัทอินเดียตะวันออกของฮอลันดาที่เมืองปัตตาเวีย</a:t>
            </a:r>
          </a:p>
          <a:p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	3. </a:t>
            </a:r>
            <a:r>
              <a:rPr lang="th-TH" sz="3600" b="1" dirty="0" smtClean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ผลงาน</a:t>
            </a:r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ของ</a:t>
            </a:r>
            <a:r>
              <a:rPr lang="th-TH" sz="3600" b="1" dirty="0" err="1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ลาลูแบร์</a:t>
            </a:r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ทำให้ชื่อเสียงของอาณาจักรสยามเป็นที่รู้จักแพร่หลายในทวีปยุโรป</a:t>
            </a:r>
          </a:p>
          <a:p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          </a:t>
            </a:r>
            <a:r>
              <a:rPr lang="th-TH" sz="3600" b="1" dirty="0" smtClean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3600" b="1" dirty="0" smtClean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บุคคล</a:t>
            </a:r>
            <a:r>
              <a:rPr lang="th-TH" sz="36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ทั้ง 2 เป็นผู้แนะนำขนมทองหยิบ ทองหยอด ฝอยทอง ขนมผิง ทองโปร่ง ทองพลุ ให้กับคนไทย</a:t>
            </a:r>
          </a:p>
        </p:txBody>
      </p:sp>
    </p:spTree>
    <p:extLst>
      <p:ext uri="{BB962C8B-B14F-4D97-AF65-F5344CB8AC3E}">
        <p14:creationId xmlns:p14="http://schemas.microsoft.com/office/powerpoint/2010/main" val="358794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190" y="320426"/>
            <a:ext cx="86500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6 </a:t>
            </a:r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พระราช</a:t>
            </a:r>
            <a:r>
              <a:rPr lang="th-TH" sz="4400" b="1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กรณีย</a:t>
            </a:r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กิจของสมเด็จพระเจ้าตากสินมหาราชที่มีคุณค่ายิ่งต่อชาติไทยคืออะไร</a:t>
            </a:r>
            <a:endParaRPr lang="th-TH" sz="44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1. กอบกู้เอกราชของชาติ		         </a:t>
            </a:r>
            <a:endParaRPr lang="en-US" sz="4400" b="1" dirty="0" smtClean="0">
              <a:solidFill>
                <a:srgbClr val="00FF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สร้าง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ราชธานีแห่งใหม่</a:t>
            </a:r>
          </a:p>
          <a:p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ฟื้นฟูพระพุทธศาสนา		         </a:t>
            </a:r>
            <a:endParaRPr lang="en-US" sz="4400" b="1" dirty="0" smtClean="0">
              <a:solidFill>
                <a:srgbClr val="00FF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ขยายพระราชอาณาเขต</a:t>
            </a:r>
          </a:p>
        </p:txBody>
      </p:sp>
    </p:spTree>
    <p:extLst>
      <p:ext uri="{BB962C8B-B14F-4D97-AF65-F5344CB8AC3E}">
        <p14:creationId xmlns:p14="http://schemas.microsoft.com/office/powerpoint/2010/main" val="145776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95486"/>
            <a:ext cx="86500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36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7 </a:t>
            </a:r>
            <a:r>
              <a:rPr lang="th-TH" sz="36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เพราะเหตุใดเจ้าพระยา</a:t>
            </a:r>
            <a:r>
              <a:rPr lang="th-TH" sz="3600" b="1" dirty="0" err="1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สุร</a:t>
            </a:r>
            <a:r>
              <a:rPr lang="th-TH" sz="36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สีห์ (บุญมา) จึงได้รับการยกย่องให้เป็นประดุจดั่งพระกรข้างซ้ายของสมเด็จพระเจ้าตากสินมหาราช</a:t>
            </a:r>
            <a:r>
              <a:rPr lang="en-US" sz="36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1. เป็นผู้ปราบชุมนุมต่างๆ ที่เป็นใหญ่หลังเสียกรุงศรีอยุธยา</a:t>
            </a:r>
          </a:p>
          <a:p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36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เคย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เป็นบุตรบุญธรรมของสมเด็จพระเจ้าตากสินมหาราช</a:t>
            </a:r>
          </a:p>
          <a:p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36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ดำรง</a:t>
            </a:r>
            <a:r>
              <a:rPr lang="th-TH" sz="3600" b="1" dirty="0" err="1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ตำแหน่งส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มุหนายกในรัชกาลสมเด็จพระเจ้าตากสินมหาราช</a:t>
            </a:r>
          </a:p>
          <a:p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36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แม่ทัพคู่</a:t>
            </a:r>
            <a:r>
              <a:rPr lang="th-TH" sz="3600" b="1" dirty="0" err="1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พระทัย</a:t>
            </a:r>
            <a:r>
              <a:rPr lang="th-TH" sz="36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สมเด็จพระเจ้าตากสินมหาราชเช่นเดียวกับพระเชษฐา</a:t>
            </a:r>
          </a:p>
        </p:txBody>
      </p:sp>
    </p:spTree>
    <p:extLst>
      <p:ext uri="{BB962C8B-B14F-4D97-AF65-F5344CB8AC3E}">
        <p14:creationId xmlns:p14="http://schemas.microsoft.com/office/powerpoint/2010/main" val="15735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971600" y="987574"/>
            <a:ext cx="7402989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9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ngsana New" pitchFamily="18" charset="-34"/>
                <a:cs typeface="Angsana New" pitchFamily="18" charset="-34"/>
              </a:rPr>
              <a:t>แบบทดสอบหลังเรียน</a:t>
            </a:r>
          </a:p>
          <a:p>
            <a:pPr algn="ctr"/>
            <a:r>
              <a:rPr lang="en-US" sz="9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ngsana New" pitchFamily="18" charset="-34"/>
                <a:cs typeface="Angsana New" pitchFamily="18" charset="-34"/>
              </a:rPr>
              <a:t>Post test</a:t>
            </a:r>
            <a:endParaRPr lang="th-TH" sz="9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4281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903" y="320426"/>
            <a:ext cx="913862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1</a:t>
            </a:r>
            <a:r>
              <a:rPr lang="en-US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หลักฐานทางประวัติศาสตร์ข้อใดที่น่าเชื่อถือ</a:t>
            </a:r>
            <a:r>
              <a:rPr lang="th-TH" sz="4400" b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น้อยที่สุด</a:t>
            </a:r>
          </a:p>
          <a:p>
            <a:r>
              <a:rPr lang="th-TH" sz="48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1. </a:t>
            </a:r>
            <a:r>
              <a:rPr lang="th-TH" sz="48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จารึกโบราณ</a:t>
            </a:r>
          </a:p>
          <a:p>
            <a:r>
              <a:rPr lang="en-US" sz="48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en-US" sz="48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48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8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จดหมายเหตุ</a:t>
            </a:r>
          </a:p>
          <a:p>
            <a:r>
              <a:rPr lang="en-US" sz="48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3</a:t>
            </a:r>
            <a:r>
              <a:rPr lang="th-TH" sz="48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8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ตำนานโบราณ</a:t>
            </a:r>
            <a:endParaRPr lang="th-TH" sz="4800" b="1" dirty="0">
              <a:solidFill>
                <a:srgbClr val="99FF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8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8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48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8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เครื่องปั้นดินเผา</a:t>
            </a:r>
            <a:endParaRPr lang="th-TH" sz="4800" b="1" dirty="0">
              <a:solidFill>
                <a:srgbClr val="99FF9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3789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459" y="320426"/>
            <a:ext cx="86500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หลักฐานทางประวัติศาสตร์ในข้อใดจัดได้ว่าเป็นหลักฐานชั้นต้น </a:t>
            </a:r>
            <a:endParaRPr lang="th-TH" sz="44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1. 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พระพุทธรูป</a:t>
            </a: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พระไตรปิฎก</a:t>
            </a:r>
            <a:endParaRPr lang="en-US" sz="44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. จดหมายเหตุ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วัน</a:t>
            </a:r>
            <a:r>
              <a:rPr lang="en-US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 err="1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วลิต</a:t>
            </a:r>
            <a:endParaRPr lang="en-US" sz="44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. เครื่องปั้นดินเผาบ้านเชียง</a:t>
            </a:r>
          </a:p>
        </p:txBody>
      </p:sp>
    </p:spTree>
    <p:extLst>
      <p:ext uri="{BB962C8B-B14F-4D97-AF65-F5344CB8AC3E}">
        <p14:creationId xmlns:p14="http://schemas.microsoft.com/office/powerpoint/2010/main" val="63666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693" y="348054"/>
            <a:ext cx="894830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0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40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การพิจารณาว่าหลักฐานทางประวัติศาสตร์เป็นของแท้หรือของทำเลียนแบบอยู่ในขั้นตอนใดของวิธีการทางประวัติศาสตร์</a:t>
            </a: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1. 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การรวบรวมหลักฐาน</a:t>
            </a:r>
          </a:p>
          <a:p>
            <a:r>
              <a:rPr lang="en-US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en-US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การประเมินคุณค่าของหลักฐาน</a:t>
            </a:r>
          </a:p>
          <a:p>
            <a:r>
              <a:rPr lang="en-US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3</a:t>
            </a:r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การวิเคราะห์ข้อมูลหลักฐาน</a:t>
            </a:r>
            <a:endParaRPr lang="th-TH" sz="4400" b="1" dirty="0">
              <a:solidFill>
                <a:srgbClr val="FFFF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การเรียบเรียงข้อมูลและนำเสนอ</a:t>
            </a:r>
            <a:endParaRPr lang="th-TH" sz="4400" b="1" dirty="0">
              <a:solidFill>
                <a:srgbClr val="FFFF9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5017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190" y="320426"/>
            <a:ext cx="896481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en-US" sz="44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ขั้นตอนสุดท้ายของวิธีการทางประวัติศาสตร์ คือข้อใด</a:t>
            </a:r>
            <a:endParaRPr lang="th-TH" sz="4400" b="1" dirty="0" smtClean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1. ให้ความหมายของงานที่ศึกษา</a:t>
            </a:r>
          </a:p>
          <a:p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2. อธิบายคำตอบที่มีเหตุผลชัดเจน</a:t>
            </a:r>
          </a:p>
          <a:p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3. เชื่อมโยงความสัมพันธ์ของหลักฐาน</a:t>
            </a:r>
          </a:p>
          <a:p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4. รวบรวมการสัมภาษณ์ของปราชญ์ชาวบ้าน</a:t>
            </a:r>
          </a:p>
        </p:txBody>
      </p:sp>
    </p:spTree>
    <p:extLst>
      <p:ext uri="{BB962C8B-B14F-4D97-AF65-F5344CB8AC3E}">
        <p14:creationId xmlns:p14="http://schemas.microsoft.com/office/powerpoint/2010/main" val="150369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704" y="267494"/>
            <a:ext cx="87997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ข้อใดเป็นปัจจัยสำคัญที่ทำให้มีการสถาปนากรุงศรีอยุธยาเป็นราชธานีได้สำเร็จ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r>
              <a:rPr lang="th-TH" sz="44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4400" b="1" dirty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กษัตริย์มีความเด็ดขาด</a:t>
            </a:r>
          </a:p>
          <a:p>
            <a:r>
              <a:rPr lang="th-TH" sz="4400" b="1" dirty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2. อาณาจักร</a:t>
            </a:r>
            <a:r>
              <a:rPr lang="th-TH" sz="4400" b="1" dirty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สุโขทัยอ่อนแอ</a:t>
            </a:r>
          </a:p>
          <a:p>
            <a:r>
              <a:rPr lang="th-TH" sz="4400" b="1" dirty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3. คน</a:t>
            </a:r>
            <a:r>
              <a:rPr lang="th-TH" sz="4400" b="1" dirty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ไทยมีความสามัคคี</a:t>
            </a:r>
          </a:p>
          <a:p>
            <a:r>
              <a:rPr lang="th-TH" sz="4400" b="1" dirty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4. ได้รับ</a:t>
            </a:r>
            <a:r>
              <a:rPr lang="th-TH" sz="4400" b="1" dirty="0">
                <a:solidFill>
                  <a:srgbClr val="CCECFF"/>
                </a:solidFill>
                <a:latin typeface="Angsana New" pitchFamily="18" charset="-34"/>
                <a:cs typeface="Angsana New" pitchFamily="18" charset="-34"/>
              </a:rPr>
              <a:t>ความช่วยเหลือจากอาณาจักรใกล้เคียง</a:t>
            </a:r>
          </a:p>
        </p:txBody>
      </p:sp>
    </p:spTree>
    <p:extLst>
      <p:ext uri="{BB962C8B-B14F-4D97-AF65-F5344CB8AC3E}">
        <p14:creationId xmlns:p14="http://schemas.microsoft.com/office/powerpoint/2010/main" val="188501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704" y="267494"/>
            <a:ext cx="87997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6</a:t>
            </a:r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ฐานะพระมหากษัตริย์สมัยอยุธยามีลักษณะต่างจากสมัยสุโขทัยอย่างไร </a:t>
            </a:r>
            <a:endParaRPr lang="th-TH" sz="44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ทรงเป็นธรรมราชา	</a:t>
            </a:r>
            <a:endParaRPr lang="th-TH" sz="44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2. ทรง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sz="4400" b="1" dirty="0" err="1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เทวรา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ชา</a:t>
            </a: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3. ทรง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เป็นสมมติเทพ	</a:t>
            </a:r>
            <a:endParaRPr lang="th-TH" sz="44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4. ทรง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sz="4400" b="1" dirty="0" err="1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เทวรา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ชาและธรรมราชาควบคู่กัน</a:t>
            </a:r>
          </a:p>
        </p:txBody>
      </p:sp>
    </p:spTree>
    <p:extLst>
      <p:ext uri="{BB962C8B-B14F-4D97-AF65-F5344CB8AC3E}">
        <p14:creationId xmlns:p14="http://schemas.microsoft.com/office/powerpoint/2010/main" val="88726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indow dir="ver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704" y="267494"/>
            <a:ext cx="87997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7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การปฏิรูปการปกครองสมัยสมเด็จพระบรมไตรโลกนาถเกิดจากสาเหตุใด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1. 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เมืองราชธานีไม่เข้มแข็ง	</a:t>
            </a:r>
            <a:endParaRPr lang="th-TH" sz="4400" b="1" dirty="0" smtClean="0">
              <a:solidFill>
                <a:srgbClr val="99FF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2. ได้รับ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แนวคิดจากอาณาจักรเพื่อนบ้าน</a:t>
            </a:r>
          </a:p>
          <a:p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3. ขุน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นางมีอำนาจมากเกินไป	</a:t>
            </a:r>
            <a:endParaRPr lang="th-TH" sz="4400" b="1" dirty="0" smtClean="0">
              <a:solidFill>
                <a:srgbClr val="99FF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4. บ้านเมือง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กว้างใหญ่ดูแลไม่ทั่วถึง</a:t>
            </a:r>
          </a:p>
        </p:txBody>
      </p:sp>
    </p:spTree>
    <p:extLst>
      <p:ext uri="{BB962C8B-B14F-4D97-AF65-F5344CB8AC3E}">
        <p14:creationId xmlns:p14="http://schemas.microsoft.com/office/powerpoint/2010/main" val="277176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704" y="267494"/>
            <a:ext cx="87997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8</a:t>
            </a:r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จุดมุ่งหมายหลักในการปฏิรูปการปกครองในสมัยอยุธยาตอนปลายคืออะไร </a:t>
            </a:r>
            <a:endParaRPr lang="th-TH" sz="44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1. </a:t>
            </a:r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ป้องกันการแย่งชิงอำนาจ	</a:t>
            </a:r>
            <a:endParaRPr lang="th-TH" sz="4400" b="1" dirty="0" smtClean="0">
              <a:solidFill>
                <a:srgbClr val="FFFF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2. สร้าง</a:t>
            </a:r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ความเข้มแข็งในอาณาจักร</a:t>
            </a: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3. ลด</a:t>
            </a:r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อำนาจของขุนนางและเชื้อพระวงศ์	</a:t>
            </a:r>
            <a:endParaRPr lang="th-TH" sz="4400" b="1" dirty="0" smtClean="0">
              <a:solidFill>
                <a:srgbClr val="FFFF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4. ให้</a:t>
            </a:r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อิสระในการปกครองตนเองของราษฎร</a:t>
            </a:r>
          </a:p>
        </p:txBody>
      </p:sp>
    </p:spTree>
    <p:extLst>
      <p:ext uri="{BB962C8B-B14F-4D97-AF65-F5344CB8AC3E}">
        <p14:creationId xmlns:p14="http://schemas.microsoft.com/office/powerpoint/2010/main" val="216833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indow dir="ver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704" y="267494"/>
            <a:ext cx="87997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9</a:t>
            </a:r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สมัยอยุธยามีนโยบายการค้ากับชาติตะวันตกที่เข้ามาติดต่อค้าขายอย่างไร </a:t>
            </a:r>
            <a:endParaRPr lang="th-TH" sz="44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ยอมสวามิภักดิ์โดยดี	</a:t>
            </a:r>
            <a:endParaRPr lang="th-TH" sz="44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2. เรียกร้อง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ผลประโยชน์ต่างๆ  </a:t>
            </a: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3. จำกัด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สิทธิเสรีภาพทางศาสนา	</a:t>
            </a:r>
            <a:endParaRPr lang="th-TH" sz="44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4. เป็น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มิตรและค้าขายกับทุกชาติ</a:t>
            </a:r>
          </a:p>
        </p:txBody>
      </p:sp>
    </p:spTree>
    <p:extLst>
      <p:ext uri="{BB962C8B-B14F-4D97-AF65-F5344CB8AC3E}">
        <p14:creationId xmlns:p14="http://schemas.microsoft.com/office/powerpoint/2010/main" val="290726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indow dir="ver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704" y="267494"/>
            <a:ext cx="87997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ข้อ</a:t>
            </a:r>
            <a:r>
              <a:rPr lang="en-US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10 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สมัยอยุธยามีความมั่งคั่งทางการค้ากับต่างประเทศเนื่องจากใช้วิธีการใด </a:t>
            </a:r>
          </a:p>
          <a:p>
            <a:r>
              <a:rPr lang="th-TH" sz="44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1. </a:t>
            </a:r>
            <a:r>
              <a:rPr lang="th-TH" sz="44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กษัตริย์ค้าแต่ผู้เดียว   	</a:t>
            </a:r>
          </a:p>
          <a:p>
            <a:r>
              <a:rPr lang="th-TH" sz="44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2. เก็บ</a:t>
            </a:r>
            <a:r>
              <a:rPr lang="th-TH" sz="44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ภาษีจากชาวจีนได้มาก   </a:t>
            </a:r>
          </a:p>
          <a:p>
            <a:r>
              <a:rPr lang="th-TH" sz="44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3. พระ</a:t>
            </a:r>
            <a:r>
              <a:rPr lang="th-TH" sz="44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คลังสินค้าผูกขาดการค้ากับต่างประเทศ</a:t>
            </a:r>
          </a:p>
          <a:p>
            <a:r>
              <a:rPr lang="th-TH" sz="44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4. ได้รับ</a:t>
            </a:r>
            <a:r>
              <a:rPr lang="th-TH" sz="44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ความร่วมมือจากชาติตะวันตก</a:t>
            </a:r>
          </a:p>
        </p:txBody>
      </p:sp>
    </p:spTree>
    <p:extLst>
      <p:ext uri="{BB962C8B-B14F-4D97-AF65-F5344CB8AC3E}">
        <p14:creationId xmlns:p14="http://schemas.microsoft.com/office/powerpoint/2010/main" val="45582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95486"/>
            <a:ext cx="865002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 1</a:t>
            </a:r>
            <a:r>
              <a:rPr lang="en-US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เหตุผลที่ราชธานีต้องส่งเชื้อพระวงศ์ไปปกครองดูแลเมืองหน้าด่านเพราะอะไร  </a:t>
            </a:r>
            <a:endParaRPr lang="en-US" sz="44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. เพื่อเป็นที่ฝึกหัดว่าราชการงานเมือง</a:t>
            </a: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อยู่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ไกลราชธานีจึงมักเกิดกบฏบ่อยครั้ง</a:t>
            </a: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เพื่อ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ช่วยกำกับดูแลเมืองประเทศราชอีกชั้นหนึ่ง</a:t>
            </a:r>
          </a:p>
          <a:p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เอาไว้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เป็นเมืองป้องกันข้าศึกก่อนที่ข้าศึกจะจู่โจมมาถึงราชธานี</a:t>
            </a:r>
          </a:p>
        </p:txBody>
      </p:sp>
    </p:spTree>
    <p:extLst>
      <p:ext uri="{BB962C8B-B14F-4D97-AF65-F5344CB8AC3E}">
        <p14:creationId xmlns:p14="http://schemas.microsoft.com/office/powerpoint/2010/main" val="217023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indow dir="ver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9502"/>
            <a:ext cx="86500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12 </a:t>
            </a:r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สถานะของไพร่ในสังคมอยุธยามีหลายประการ</a:t>
            </a:r>
            <a:r>
              <a:rPr lang="th-TH" sz="4400" b="1" u="sng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ยกเว้น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ข้อใด  </a:t>
            </a:r>
            <a:endParaRPr lang="en-US" sz="4400" b="1" dirty="0">
              <a:solidFill>
                <a:srgbClr val="99FF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1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. รับใช้กษัตริย์และขุนนาง	</a:t>
            </a:r>
          </a:p>
          <a:p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         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ทหารเมื่อเกิดสงคราม</a:t>
            </a:r>
          </a:p>
          <a:p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	3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ถูก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เกณฑ์แรงงานให้แก่ทางราชการ	</a:t>
            </a:r>
          </a:p>
          <a:p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          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เผย</a:t>
            </a:r>
            <a:r>
              <a:rPr lang="th-TH" sz="44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แผ่พระพุทธศาสนาเหมือนนักบวช</a:t>
            </a:r>
          </a:p>
        </p:txBody>
      </p:sp>
    </p:spTree>
    <p:extLst>
      <p:ext uri="{BB962C8B-B14F-4D97-AF65-F5344CB8AC3E}">
        <p14:creationId xmlns:p14="http://schemas.microsoft.com/office/powerpoint/2010/main" val="306291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indow dir="ver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693" y="348054"/>
            <a:ext cx="8948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0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13</a:t>
            </a:r>
            <a:r>
              <a:rPr lang="th-TH" sz="40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เหตุผล</a:t>
            </a:r>
            <a:r>
              <a:rPr lang="th-TH" sz="40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ที่อยุธยาต้องการเข้าปกครองหัวเมืองมอญคือข้อใด</a:t>
            </a:r>
            <a:endParaRPr lang="th-TH" sz="40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1. เพื่อปราบผู้นำมอญที่แข็งข้อ	</a:t>
            </a: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2. เพื่อ</a:t>
            </a:r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กวาดต้อนผู้คนมายังอยุธยา</a:t>
            </a: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3. เพื่อ</a:t>
            </a:r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เป็นเมืองหน้าด่านสกัดกั้นการรุกรานของพม่า</a:t>
            </a: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4. เพื่อ</a:t>
            </a:r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แย่งชิงทรัพยากรที่มอญมีอุดมสมบูรณ์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มากกว่า</a:t>
            </a:r>
            <a:endParaRPr lang="th-TH" sz="4400" b="1" dirty="0">
              <a:solidFill>
                <a:srgbClr val="FFFF9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266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459" y="320426"/>
            <a:ext cx="865002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0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14</a:t>
            </a:r>
            <a:r>
              <a:rPr lang="th-TH" sz="40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วัฒนธรรม</a:t>
            </a:r>
            <a:r>
              <a:rPr lang="th-TH" sz="40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ทางการปกครองในข้อใดที่ไทยได้รับจากเขมร</a:t>
            </a:r>
            <a:r>
              <a:rPr lang="en-US" sz="40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4000" b="1" dirty="0" smtClean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800" b="1" dirty="0" smtClean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	1</a:t>
            </a:r>
            <a:r>
              <a:rPr lang="th-TH" sz="48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. พ่อปกครองลูก	</a:t>
            </a:r>
            <a:endParaRPr lang="th-TH" sz="4800" b="1" dirty="0" smtClean="0">
              <a:solidFill>
                <a:srgbClr val="CCCC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8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800" b="1" dirty="0" smtClean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2. ประชาธิปไตย</a:t>
            </a:r>
            <a:endParaRPr lang="th-TH" sz="4800" b="1" dirty="0">
              <a:solidFill>
                <a:srgbClr val="CCCC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8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800" b="1" dirty="0" smtClean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3. กระทรวง </a:t>
            </a:r>
            <a:r>
              <a:rPr lang="th-TH" sz="48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ทบวง กรม	</a:t>
            </a:r>
            <a:endParaRPr lang="th-TH" sz="4800" b="1" dirty="0" smtClean="0">
              <a:solidFill>
                <a:srgbClr val="CCCC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8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800" b="1" dirty="0" smtClean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4. จตุสดมภ์</a:t>
            </a:r>
            <a:r>
              <a:rPr lang="th-TH" sz="48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และ</a:t>
            </a:r>
            <a:r>
              <a:rPr lang="th-TH" sz="4800" b="1" dirty="0" err="1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เทวรา</a:t>
            </a:r>
            <a:r>
              <a:rPr lang="th-TH" sz="4800" b="1" dirty="0">
                <a:solidFill>
                  <a:srgbClr val="CCCCFF"/>
                </a:solidFill>
                <a:latin typeface="Angsana New" pitchFamily="18" charset="-34"/>
                <a:cs typeface="Angsana New" pitchFamily="18" charset="-34"/>
              </a:rPr>
              <a:t>ชา</a:t>
            </a:r>
          </a:p>
        </p:txBody>
      </p:sp>
    </p:spTree>
    <p:extLst>
      <p:ext uri="{BB962C8B-B14F-4D97-AF65-F5344CB8AC3E}">
        <p14:creationId xmlns:p14="http://schemas.microsoft.com/office/powerpoint/2010/main" val="105997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190" y="320426"/>
            <a:ext cx="87852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15</a:t>
            </a:r>
            <a:r>
              <a:rPr lang="th-TH" sz="44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นโยบาย</a:t>
            </a:r>
            <a:r>
              <a:rPr lang="th-TH" sz="4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การต่างประเทศของอยุธยาในสมัยสมเด็จพระนารายณ์มหาราชสรุปได้ตามข้อใด</a:t>
            </a:r>
          </a:p>
          <a:p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1. พึ่งพาอาศัยกัน	</a:t>
            </a:r>
            <a:endParaRPr lang="th-TH" sz="4400" b="1" dirty="0" smtClean="0">
              <a:solidFill>
                <a:srgbClr val="00FF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2. ปิด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ประตูไม่ยอมรับ</a:t>
            </a:r>
          </a:p>
          <a:p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3. โอน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อ่อนผ่อนตาม	</a:t>
            </a:r>
            <a:endParaRPr lang="th-TH" sz="4400" b="1" dirty="0" smtClean="0">
              <a:solidFill>
                <a:srgbClr val="00FF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4. ถ่วงดุล</a:t>
            </a:r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อำนาจกัน</a:t>
            </a:r>
          </a:p>
        </p:txBody>
      </p:sp>
    </p:spTree>
    <p:extLst>
      <p:ext uri="{BB962C8B-B14F-4D97-AF65-F5344CB8AC3E}">
        <p14:creationId xmlns:p14="http://schemas.microsoft.com/office/powerpoint/2010/main" val="120169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459" y="195486"/>
            <a:ext cx="865002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16 </a:t>
            </a:r>
            <a:r>
              <a:rPr lang="th-TH" sz="4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ระเบียบ</a:t>
            </a:r>
            <a:r>
              <a:rPr lang="th-TH" sz="4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การปกครองสมัยอยุธยาจำเป็นต้องจัดระเบียบให้รัดกุมและเข้มงวดมากขึ้น ด้วยสาเหตุหลายประการ ข้อใดมีส่วนสำคัญน้อยที่สุด </a:t>
            </a:r>
            <a:r>
              <a:rPr lang="en-US" sz="4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40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00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มี</a:t>
            </a:r>
            <a:r>
              <a:rPr lang="th-TH" sz="36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ดินแดนในการปกครองเพิ่มมากขึ้น</a:t>
            </a:r>
          </a:p>
          <a:p>
            <a:r>
              <a:rPr lang="en-US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2.</a:t>
            </a:r>
            <a:r>
              <a:rPr lang="en-US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ประชากร</a:t>
            </a:r>
            <a:r>
              <a:rPr lang="th-TH" sz="36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ที่เพิ่มมากขึ้นทำให้สังคมมีโครงสร้างซับซ้อน</a:t>
            </a:r>
          </a:p>
          <a:p>
            <a:r>
              <a:rPr lang="en-US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3.</a:t>
            </a:r>
            <a:r>
              <a:rPr lang="en-US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วิถี</a:t>
            </a:r>
            <a:r>
              <a:rPr lang="th-TH" sz="36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ชีวิตคนไทยเริ่มเปลี่ยนแปลงไปเพราะการศึกษาแพร่หลาย</a:t>
            </a:r>
          </a:p>
          <a:p>
            <a:r>
              <a:rPr lang="en-US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4.</a:t>
            </a:r>
            <a:r>
              <a:rPr lang="en-US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มี</a:t>
            </a:r>
            <a:r>
              <a:rPr lang="th-TH" sz="36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ความจำเป็นที่จะต้องสร้างความมั่นคงทั้งภายในและภายนอก</a:t>
            </a:r>
            <a:endParaRPr lang="th-TH" sz="4000" b="1" dirty="0">
              <a:solidFill>
                <a:srgbClr val="99FF9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61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693" y="348054"/>
            <a:ext cx="86500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17 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ระบบศักดินาส่งผลต่อสังคมไทยสมัยอยุธยา และรัตนโกสินทร์ตอนต้นอย่างไร </a:t>
            </a:r>
            <a:endParaRPr lang="th-TH" sz="44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1. เกิดการกระจายการถือครองที่ดิน		</a:t>
            </a:r>
            <a:endParaRPr lang="en-US" sz="4400" b="1" dirty="0" smtClean="0">
              <a:solidFill>
                <a:srgbClr val="FFFF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. เกิดระบบชนชั้นในสังคมไทย</a:t>
            </a:r>
          </a:p>
          <a:p>
            <a:r>
              <a:rPr lang="th-TH" sz="4400" b="1" dirty="0">
                <a:solidFill>
                  <a:srgbClr val="FFFF99"/>
                </a:solidFill>
                <a:latin typeface="Angsana New" pitchFamily="18" charset="-34"/>
                <a:cs typeface="Angsana New" pitchFamily="18" charset="-34"/>
              </a:rPr>
              <a:t>	3. เกิดการแบ่งอำนาจการปกครอง			4. เกิดระบบการควบคุมการใช้แรงงาน</a:t>
            </a:r>
          </a:p>
        </p:txBody>
      </p:sp>
    </p:spTree>
    <p:extLst>
      <p:ext uri="{BB962C8B-B14F-4D97-AF65-F5344CB8AC3E}">
        <p14:creationId xmlns:p14="http://schemas.microsoft.com/office/powerpoint/2010/main" val="345002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190" y="320426"/>
            <a:ext cx="86500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18 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เพราะ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เหตุใดพระยาตาก (สิน) จึงตัดสินใจหลบหนีออกจากกรุงศรีอยุธยาขณะที่ทัพพม่ากำลังล้อมเมืองอยู่</a:t>
            </a:r>
          </a:p>
          <a:p>
            <a:r>
              <a:rPr lang="th-TH" sz="44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1. ถูกคาดโทษจากผู้นำทัพ	</a:t>
            </a:r>
          </a:p>
          <a:p>
            <a:r>
              <a:rPr lang="th-TH" sz="44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2. เกรง</a:t>
            </a:r>
            <a:r>
              <a:rPr lang="th-TH" sz="44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ว่าจะถูกจับเป็นเชลย</a:t>
            </a:r>
          </a:p>
          <a:p>
            <a:r>
              <a:rPr lang="th-TH" sz="44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3. หา</a:t>
            </a:r>
            <a:r>
              <a:rPr lang="th-TH" sz="44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ที่มั่นใหม่เพื่อใช้ทำศึก	</a:t>
            </a:r>
          </a:p>
          <a:p>
            <a:r>
              <a:rPr lang="th-TH" sz="44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4. ใน</a:t>
            </a:r>
            <a:r>
              <a:rPr lang="th-TH" sz="4400" b="1" dirty="0">
                <a:solidFill>
                  <a:srgbClr val="99FF66"/>
                </a:solidFill>
                <a:latin typeface="Angsana New" pitchFamily="18" charset="-34"/>
                <a:cs typeface="Angsana New" pitchFamily="18" charset="-34"/>
              </a:rPr>
              <a:t>กรุงขาดแคลนเสบียงอาหาร</a:t>
            </a:r>
          </a:p>
        </p:txBody>
      </p:sp>
    </p:spTree>
    <p:extLst>
      <p:ext uri="{BB962C8B-B14F-4D97-AF65-F5344CB8AC3E}">
        <p14:creationId xmlns:p14="http://schemas.microsoft.com/office/powerpoint/2010/main" val="185671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190" y="320426"/>
            <a:ext cx="88573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2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19 </a:t>
            </a:r>
            <a:r>
              <a:rPr lang="th-TH" sz="42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ข้อ</a:t>
            </a:r>
            <a:r>
              <a:rPr lang="th-TH" sz="42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ได้เปรียบของกรุงธนบุรีในการเป็นราชธานีคืออะไร</a:t>
            </a:r>
          </a:p>
          <a:p>
            <a:r>
              <a:rPr lang="th-TH" sz="48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1. มีพื้นที่ทำนามาก	</a:t>
            </a:r>
          </a:p>
          <a:p>
            <a:r>
              <a:rPr lang="th-TH" sz="48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8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2. มี</a:t>
            </a:r>
            <a:r>
              <a:rPr lang="th-TH" sz="48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ประชากรอาศัยอยู่มาก</a:t>
            </a:r>
          </a:p>
          <a:p>
            <a:r>
              <a:rPr lang="th-TH" sz="48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8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3. มี</a:t>
            </a:r>
            <a:r>
              <a:rPr lang="th-TH" sz="48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กำแพงเมืองแข็งแรง	</a:t>
            </a:r>
          </a:p>
          <a:p>
            <a:r>
              <a:rPr lang="th-TH" sz="48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800" b="1" dirty="0" smtClean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4. เป็น</a:t>
            </a:r>
            <a:r>
              <a:rPr lang="th-TH" sz="4800" b="1" dirty="0">
                <a:solidFill>
                  <a:srgbClr val="FF99CC"/>
                </a:solidFill>
                <a:latin typeface="Angsana New" pitchFamily="18" charset="-34"/>
                <a:cs typeface="Angsana New" pitchFamily="18" charset="-34"/>
              </a:rPr>
              <a:t>เมืองเล็กอยู่ใกล้ทะเล</a:t>
            </a:r>
          </a:p>
        </p:txBody>
      </p:sp>
    </p:spTree>
    <p:extLst>
      <p:ext uri="{BB962C8B-B14F-4D97-AF65-F5344CB8AC3E}">
        <p14:creationId xmlns:p14="http://schemas.microsoft.com/office/powerpoint/2010/main" val="268260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693" y="267494"/>
            <a:ext cx="86500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ข้อ </a:t>
            </a:r>
            <a:r>
              <a:rPr lang="en-US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20</a:t>
            </a:r>
            <a:r>
              <a:rPr lang="th-TH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ในสมัยธนบุรีได้มีการกวดขันการขึ้นทะเบียนไพร่อย่างเข้มงวด ทั้งนี้เพื่ออะไร</a:t>
            </a:r>
            <a:r>
              <a:rPr lang="en-US" sz="4400" b="1" dirty="0" smtClean="0">
                <a:solidFill>
                  <a:srgbClr val="00FF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4400" b="1" dirty="0" smtClean="0">
              <a:solidFill>
                <a:srgbClr val="00FFFF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1. เกณฑ์พลง่ายยามมีศึกสงคราม		        </a:t>
            </a:r>
            <a:endParaRPr lang="th-TH" sz="4400" b="1" dirty="0" smtClean="0">
              <a:solidFill>
                <a:srgbClr val="99FF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ป้องกันการทำจารกรรม</a:t>
            </a:r>
          </a:p>
          <a:p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.  </a:t>
            </a:r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เอาไว้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เป็นแรงงานในการทำนา	         </a:t>
            </a:r>
            <a:endParaRPr lang="th-TH" sz="4400" b="1" dirty="0" smtClean="0">
              <a:solidFill>
                <a:srgbClr val="99FF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.  </a:t>
            </a:r>
            <a:r>
              <a:rPr lang="th-TH" sz="4400" b="1" dirty="0" smtClean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มี</a:t>
            </a:r>
            <a:r>
              <a:rPr lang="th-TH" sz="4400" b="1" dirty="0">
                <a:solidFill>
                  <a:srgbClr val="99FF99"/>
                </a:solidFill>
                <a:latin typeface="Angsana New" pitchFamily="18" charset="-34"/>
                <a:cs typeface="Angsana New" pitchFamily="18" charset="-34"/>
              </a:rPr>
              <a:t>ความสะดวกในการจัดเก็บภาษี</a:t>
            </a:r>
          </a:p>
        </p:txBody>
      </p:sp>
    </p:spTree>
    <p:extLst>
      <p:ext uri="{BB962C8B-B14F-4D97-AF65-F5344CB8AC3E}">
        <p14:creationId xmlns:p14="http://schemas.microsoft.com/office/powerpoint/2010/main" val="373948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6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1990</TotalTime>
  <Words>1004</Words>
  <Application>Microsoft Office PowerPoint</Application>
  <PresentationFormat>นำเสนอทางหน้าจอ (16:9)</PresentationFormat>
  <Paragraphs>197</Paragraphs>
  <Slides>39</Slides>
  <Notes>12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2</vt:i4>
      </vt:variant>
      <vt:variant>
        <vt:lpstr>ชื่อเรื่องภาพนิ่ง</vt:lpstr>
      </vt:variant>
      <vt:variant>
        <vt:i4>39</vt:i4>
      </vt:variant>
    </vt:vector>
  </HeadingPairs>
  <TitlesOfParts>
    <vt:vector size="41" baseType="lpstr">
      <vt:lpstr>6_ชุดรูปแบบของ Office</vt:lpstr>
      <vt:lpstr>1_ชุดรูปแบบของ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sk</dc:creator>
  <cp:lastModifiedBy>sk</cp:lastModifiedBy>
  <cp:revision>204</cp:revision>
  <dcterms:created xsi:type="dcterms:W3CDTF">2015-08-17T14:59:25Z</dcterms:created>
  <dcterms:modified xsi:type="dcterms:W3CDTF">2017-02-13T03:44:57Z</dcterms:modified>
</cp:coreProperties>
</file>