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  <p:sldMasterId id="2147484140" r:id="rId2"/>
    <p:sldMasterId id="2147484176" r:id="rId3"/>
  </p:sldMasterIdLst>
  <p:notesMasterIdLst>
    <p:notesMasterId r:id="rId29"/>
  </p:notesMasterIdLst>
  <p:sldIdLst>
    <p:sldId id="505" r:id="rId4"/>
    <p:sldId id="509" r:id="rId5"/>
    <p:sldId id="316" r:id="rId6"/>
    <p:sldId id="507" r:id="rId7"/>
    <p:sldId id="506" r:id="rId8"/>
    <p:sldId id="508" r:id="rId9"/>
    <p:sldId id="378" r:id="rId10"/>
    <p:sldId id="510" r:id="rId11"/>
    <p:sldId id="511" r:id="rId12"/>
    <p:sldId id="512" r:id="rId13"/>
    <p:sldId id="513" r:id="rId14"/>
    <p:sldId id="514" r:id="rId15"/>
    <p:sldId id="515" r:id="rId16"/>
    <p:sldId id="516" r:id="rId17"/>
    <p:sldId id="517" r:id="rId18"/>
    <p:sldId id="518" r:id="rId19"/>
    <p:sldId id="519" r:id="rId20"/>
    <p:sldId id="520" r:id="rId21"/>
    <p:sldId id="521" r:id="rId22"/>
    <p:sldId id="522" r:id="rId23"/>
    <p:sldId id="523" r:id="rId24"/>
    <p:sldId id="524" r:id="rId25"/>
    <p:sldId id="525" r:id="rId26"/>
    <p:sldId id="526" r:id="rId27"/>
    <p:sldId id="527" r:id="rId2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FFFF"/>
    <a:srgbClr val="FF99CC"/>
    <a:srgbClr val="00FF00"/>
    <a:srgbClr val="FF00FF"/>
    <a:srgbClr val="CCECFF"/>
    <a:srgbClr val="99FF99"/>
    <a:srgbClr val="99FF66"/>
    <a:srgbClr val="800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71" autoAdjust="0"/>
  </p:normalViewPr>
  <p:slideViewPr>
    <p:cSldViewPr>
      <p:cViewPr varScale="1">
        <p:scale>
          <a:sx n="93" d="100"/>
          <a:sy n="93" d="100"/>
        </p:scale>
        <p:origin x="690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27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C283AF-6D91-4A88-B8CD-21A5FB955426}" type="datetimeFigureOut">
              <a:rPr lang="th-TH" smtClean="0"/>
              <a:t>09/06/60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844249-DB00-4915-A83E-A69AF52C98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11865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1597846"/>
            <a:ext cx="7772400" cy="1102519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35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056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2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860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267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902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952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04815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316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4025530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687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432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952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1597846"/>
            <a:ext cx="7772400" cy="1102519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1839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863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7691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2268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5592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4841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4119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04815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0269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4025530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5819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7662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182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1597846"/>
            <a:ext cx="7772400" cy="1102519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9603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9441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411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1466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7632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4917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0718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04815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4883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4025530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8863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3963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232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806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835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591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67744" y="-20538"/>
            <a:ext cx="489654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สังคมศึกษา ม.2</a:t>
            </a:r>
            <a:endParaRPr lang="en-US" sz="8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395536" y="1131590"/>
            <a:ext cx="849694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สาระที่ </a:t>
            </a:r>
            <a:r>
              <a:rPr lang="en-US" sz="6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5</a:t>
            </a:r>
            <a:r>
              <a:rPr lang="th-TH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ภูมิศาสตร์</a:t>
            </a:r>
            <a:endParaRPr lang="en-US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2" name="Picture 2" descr="C:\Users\sk\Desktop\ภูมิศาสตร์ ม.2\IMG_463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15" b="7834"/>
          <a:stretch/>
        </p:blipFill>
        <p:spPr bwMode="auto">
          <a:xfrm>
            <a:off x="3419872" y="2212341"/>
            <a:ext cx="2592288" cy="271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01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13239" y="195486"/>
            <a:ext cx="8856984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7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ngsana New" pitchFamily="18" charset="-34"/>
                <a:cs typeface="Angsana New" pitchFamily="18" charset="-34"/>
              </a:rPr>
              <a:t>ลักษณะของประชากรของทวีปยุโรป</a:t>
            </a:r>
            <a:endParaRPr lang="th-TH" sz="7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2050" name="Picture 2" descr="ผลการค้นหารูปภาพสำหรับ ประชากรยุโรป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7" t="8450" r="3484" b="7447"/>
          <a:stretch/>
        </p:blipFill>
        <p:spPr bwMode="auto">
          <a:xfrm>
            <a:off x="5580112" y="1272998"/>
            <a:ext cx="3313436" cy="3545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ผลการค้นหารูปภาพสำหรับ ประชากรยุโรป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85" y="1387720"/>
            <a:ext cx="5159405" cy="331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14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284227"/>
            <a:ext cx="885698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	บริเวณที่ประชากรอาศัยอยู่หนาแน่นที่สุด ในเขตเกษตรกรรมและอุตสาหกรรมที่สำคัญ ได้แก่ บริเวณภาคเหนือของฝรั่งเศส ภาคใต้ของอังกฤษ เบลเยียม เนเธอร์แลนด์ ภาคกลางของเยอรมนี โปแลนด์ และรัสเซีย บริเวณที่ประชากรอาศัยอยู่เบาบางที่สุด คาบสมุทรและภาคเหนือของรัสเซีย </a:t>
            </a:r>
            <a:endParaRPr lang="th-TH" sz="4400" b="1" dirty="0" smtClean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5122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07504" y="267494"/>
            <a:ext cx="889248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 smtClean="0">
                <a:solidFill>
                  <a:schemeClr val="bg1"/>
                </a:solidFill>
                <a:cs typeface="+mj-cs"/>
              </a:rPr>
              <a:t>การกระจายและความหนาแน่นของประชากร</a:t>
            </a:r>
          </a:p>
          <a:p>
            <a:r>
              <a:rPr lang="th-TH" sz="4400" b="1" dirty="0">
                <a:solidFill>
                  <a:srgbClr val="FFFF00"/>
                </a:solidFill>
                <a:cs typeface="+mj-cs"/>
              </a:rPr>
              <a:t>	</a:t>
            </a:r>
            <a:r>
              <a:rPr lang="th-TH" sz="4400" b="1" dirty="0" smtClean="0">
                <a:solidFill>
                  <a:srgbClr val="FFFF00"/>
                </a:solidFill>
                <a:cs typeface="+mj-cs"/>
              </a:rPr>
              <a:t>- โมนาโก เป็นประเทศขนาดเล็กที่มีความหนาแน่นประชากรมากที่สุด</a:t>
            </a:r>
          </a:p>
          <a:p>
            <a:r>
              <a:rPr lang="th-TH" sz="4400" b="1" dirty="0">
                <a:solidFill>
                  <a:srgbClr val="FFFF00"/>
                </a:solidFill>
                <a:cs typeface="+mj-cs"/>
              </a:rPr>
              <a:t>	</a:t>
            </a:r>
            <a:r>
              <a:rPr lang="th-TH" sz="4400" b="1" dirty="0" smtClean="0">
                <a:solidFill>
                  <a:srgbClr val="FFFF00"/>
                </a:solidFill>
                <a:cs typeface="+mj-cs"/>
              </a:rPr>
              <a:t>- ประเทศที่มีประชากรหนาแน่น คือ เนเธอร์แลนด์ (398 คนต่อ </a:t>
            </a:r>
            <a:r>
              <a:rPr lang="th-TH" sz="4400" b="1" dirty="0" err="1" smtClean="0">
                <a:solidFill>
                  <a:srgbClr val="FFFF00"/>
                </a:solidFill>
                <a:cs typeface="+mj-cs"/>
              </a:rPr>
              <a:t>ตร</a:t>
            </a:r>
            <a:r>
              <a:rPr lang="th-TH" sz="4400" b="1" dirty="0" smtClean="0">
                <a:solidFill>
                  <a:srgbClr val="FFFF00"/>
                </a:solidFill>
                <a:cs typeface="+mj-cs"/>
              </a:rPr>
              <a:t>.กม.) เบลเยียม (354 </a:t>
            </a:r>
            <a:r>
              <a:rPr lang="th-TH" sz="4400" b="1" dirty="0" err="1" smtClean="0">
                <a:solidFill>
                  <a:srgbClr val="FFFF00"/>
                </a:solidFill>
                <a:cs typeface="+mj-cs"/>
              </a:rPr>
              <a:t>คนตร</a:t>
            </a:r>
            <a:r>
              <a:rPr lang="th-TH" sz="4400" b="1" dirty="0" smtClean="0">
                <a:solidFill>
                  <a:srgbClr val="FFFF00"/>
                </a:solidFill>
                <a:cs typeface="+mj-cs"/>
              </a:rPr>
              <a:t>.กม.), </a:t>
            </a:r>
            <a:r>
              <a:rPr lang="th-TH" sz="4400" b="1" dirty="0" err="1" smtClean="0">
                <a:solidFill>
                  <a:srgbClr val="FFFF00"/>
                </a:solidFill>
                <a:cs typeface="+mj-cs"/>
              </a:rPr>
              <a:t>สหราชอาณาจักร</a:t>
            </a:r>
            <a:r>
              <a:rPr lang="th-TH" sz="4400" b="1" dirty="0" smtClean="0">
                <a:solidFill>
                  <a:srgbClr val="FFFF00"/>
                </a:solidFill>
                <a:cs typeface="+mj-cs"/>
              </a:rPr>
              <a:t> (255 คนต่อ </a:t>
            </a:r>
            <a:r>
              <a:rPr lang="th-TH" sz="4400" b="1" dirty="0" err="1" smtClean="0">
                <a:solidFill>
                  <a:srgbClr val="FFFF00"/>
                </a:solidFill>
                <a:cs typeface="+mj-cs"/>
              </a:rPr>
              <a:t>ตร</a:t>
            </a:r>
            <a:r>
              <a:rPr lang="th-TH" sz="4400" b="1" dirty="0" smtClean="0">
                <a:solidFill>
                  <a:srgbClr val="FFFF00"/>
                </a:solidFill>
                <a:cs typeface="+mj-cs"/>
              </a:rPr>
              <a:t>.กม.)</a:t>
            </a:r>
            <a:endParaRPr lang="en-US" sz="4400" b="1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9031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223325" y="195486"/>
            <a:ext cx="874116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r>
              <a:rPr lang="th-TH" sz="4400" b="1" dirty="0" smtClean="0">
                <a:solidFill>
                  <a:srgbClr val="00FFFF"/>
                </a:solidFill>
                <a:cs typeface="+mj-cs"/>
              </a:rPr>
              <a:t>บริเวณที่มีประชากรอาศัยหนาแน่นมาก ส่วนใหญ่อยู่ในบริเวณภูมิภาคยุโรปตะวันตก ยุโรปใต้ และบางส่วนของยุโรปตะวันออก เนื่องจากเป็นที่ราบ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th-TH" sz="4400" b="1" dirty="0" smtClean="0">
                <a:solidFill>
                  <a:srgbClr val="00FFFF"/>
                </a:solidFill>
                <a:cs typeface="+mj-cs"/>
              </a:rPr>
              <a:t>เมืองใหญ่ ที่มีประชากรอาศัยอย่างหนาแน่น เช่น กรุงปารีส  กรุงลอนดอน  กรุงอัมสเตอร์ดัม  กรุงโรม  กรุงเบอร์ลิน</a:t>
            </a:r>
            <a:endParaRPr lang="en-US" sz="4400" b="1" dirty="0">
              <a:solidFill>
                <a:srgbClr val="FFFF99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607655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ผลการค้นหารูปภาพสำหรับ ประชากรยุโรป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886"/>
            <a:ext cx="7488832" cy="505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48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0"/>
            <a:ext cx="7776864" cy="5092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68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07504" y="411510"/>
            <a:ext cx="889248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>
                <a:solidFill>
                  <a:schemeClr val="bg1"/>
                </a:solidFill>
                <a:cs typeface="+mj-cs"/>
              </a:rPr>
              <a:t>ลักษณะทั่วไปทางประชากรของทวีปยุโรป</a:t>
            </a:r>
          </a:p>
          <a:p>
            <a:r>
              <a:rPr lang="th-TH" sz="4400" b="1" dirty="0">
                <a:solidFill>
                  <a:srgbClr val="FFFF00"/>
                </a:solidFill>
                <a:cs typeface="+mj-cs"/>
              </a:rPr>
              <a:t>   </a:t>
            </a:r>
            <a:r>
              <a:rPr lang="th-TH" sz="4400" b="1" dirty="0" smtClean="0">
                <a:solidFill>
                  <a:srgbClr val="FFFF00"/>
                </a:solidFill>
                <a:cs typeface="+mj-cs"/>
              </a:rPr>
              <a:t>	</a:t>
            </a:r>
            <a:r>
              <a:rPr lang="th-TH" sz="4400" b="1" dirty="0" smtClean="0">
                <a:solidFill>
                  <a:srgbClr val="00FFFF"/>
                </a:solidFill>
                <a:cs typeface="+mj-cs"/>
              </a:rPr>
              <a:t>ประชากร</a:t>
            </a:r>
            <a:r>
              <a:rPr lang="th-TH" sz="4400" b="1" dirty="0">
                <a:solidFill>
                  <a:srgbClr val="00FFFF"/>
                </a:solidFill>
                <a:cs typeface="+mj-cs"/>
              </a:rPr>
              <a:t>ส่วนใหญ่ของทวีปยุโรปเป็นชนผิวขาว จมูกโด่ง รูปร่างสูงใหญ่ เป็นกลุ่มชาติพันธุ์คอเคซอยด์ ซึ่งเป็นชนดั้งเดิมของทวีปนี้ประชากรโดย ประชากรของทวีปยุโรปประกอบด้วยหลายเชื้อชาติ เชื้อชาติ เป็นกลุ่มผิวขาว แบ่งออกได้เป็น 3 กลุ่ม</a:t>
            </a:r>
            <a:endParaRPr lang="en-US" sz="4400" b="1" dirty="0">
              <a:solidFill>
                <a:srgbClr val="00FFFF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0200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07504" y="112234"/>
            <a:ext cx="576064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 smtClean="0">
                <a:solidFill>
                  <a:srgbClr val="FF99CC"/>
                </a:solidFill>
                <a:cs typeface="+mj-cs"/>
              </a:rPr>
              <a:t>	</a:t>
            </a:r>
            <a:r>
              <a:rPr lang="th-TH" sz="4400" b="1" dirty="0" smtClean="0">
                <a:solidFill>
                  <a:srgbClr val="00FFFF"/>
                </a:solidFill>
                <a:cs typeface="+mj-cs"/>
              </a:rPr>
              <a:t>1.</a:t>
            </a:r>
            <a:r>
              <a:rPr lang="th-TH" sz="4400" b="1" dirty="0">
                <a:solidFill>
                  <a:srgbClr val="00FFFF"/>
                </a:solidFill>
                <a:cs typeface="+mj-cs"/>
              </a:rPr>
              <a:t>กลุ่ม</a:t>
            </a:r>
            <a:r>
              <a:rPr lang="th-TH" sz="4400" b="1" dirty="0" err="1">
                <a:solidFill>
                  <a:srgbClr val="00FFFF"/>
                </a:solidFill>
                <a:cs typeface="+mj-cs"/>
              </a:rPr>
              <a:t>นอร์</a:t>
            </a:r>
            <a:r>
              <a:rPr lang="th-TH" sz="4400" b="1" dirty="0">
                <a:solidFill>
                  <a:srgbClr val="00FFFF"/>
                </a:solidFill>
                <a:cs typeface="+mj-cs"/>
              </a:rPr>
              <a:t>ดิก </a:t>
            </a:r>
            <a:r>
              <a:rPr lang="th-TH" sz="4400" b="1" dirty="0">
                <a:solidFill>
                  <a:srgbClr val="FF99CC"/>
                </a:solidFill>
                <a:cs typeface="+mj-cs"/>
              </a:rPr>
              <a:t>เป็นกลุ่มคนผิวขาวที่อาศัยอยู่ทางตะวันตกเฉียงเหนือของยุโรป โดยเฉพาะประเทศรอบๆ ทะเลเหนือ มีรูปร่างสูงใหญ่ ผมสีทอง นัยน์ตาสีฟ้า กะโหลกศีรษะยาว</a:t>
            </a:r>
            <a:r>
              <a:rPr lang="th-TH" sz="4400" b="1" dirty="0" smtClean="0">
                <a:solidFill>
                  <a:srgbClr val="FF99CC"/>
                </a:solidFill>
                <a:cs typeface="+mj-cs"/>
              </a:rPr>
              <a:t>เทศ เช่น </a:t>
            </a:r>
            <a:r>
              <a:rPr lang="th-TH" sz="4400" b="1" dirty="0">
                <a:solidFill>
                  <a:srgbClr val="FF99CC"/>
                </a:solidFill>
                <a:cs typeface="+mj-cs"/>
              </a:rPr>
              <a:t>ประเทศ</a:t>
            </a:r>
            <a:r>
              <a:rPr lang="th-TH" sz="4400" b="1" dirty="0" err="1" smtClean="0">
                <a:solidFill>
                  <a:srgbClr val="FF99CC"/>
                </a:solidFill>
                <a:cs typeface="+mj-cs"/>
              </a:rPr>
              <a:t>นอร์เวย์</a:t>
            </a:r>
            <a:r>
              <a:rPr lang="th-TH" sz="4400" b="1" dirty="0" smtClean="0">
                <a:solidFill>
                  <a:srgbClr val="FF99CC"/>
                </a:solidFill>
                <a:cs typeface="+mj-cs"/>
              </a:rPr>
              <a:t> </a:t>
            </a:r>
            <a:r>
              <a:rPr lang="th-TH" sz="4400" b="1" dirty="0">
                <a:solidFill>
                  <a:srgbClr val="FF99CC"/>
                </a:solidFill>
                <a:cs typeface="+mj-cs"/>
              </a:rPr>
              <a:t>สวีเดน </a:t>
            </a:r>
            <a:r>
              <a:rPr lang="th-TH" sz="4400" b="1" dirty="0" smtClean="0">
                <a:solidFill>
                  <a:srgbClr val="FF99CC"/>
                </a:solidFill>
                <a:cs typeface="+mj-cs"/>
              </a:rPr>
              <a:t>เดนมาร์ก </a:t>
            </a:r>
            <a:r>
              <a:rPr lang="th-TH" sz="4400" b="1" dirty="0">
                <a:solidFill>
                  <a:srgbClr val="FF99CC"/>
                </a:solidFill>
                <a:cs typeface="+mj-cs"/>
              </a:rPr>
              <a:t>อังกฤษ เป็นต้น</a:t>
            </a:r>
            <a:endParaRPr lang="en-US" sz="4400" b="1" dirty="0">
              <a:solidFill>
                <a:schemeClr val="bg1"/>
              </a:solidFill>
              <a:cs typeface="+mj-cs"/>
            </a:endParaRPr>
          </a:p>
        </p:txBody>
      </p:sp>
      <p:pic>
        <p:nvPicPr>
          <p:cNvPr id="5122" name="Picture 2" descr="ผลการค้นหารูปภาพสำหรับ นอร์ดิก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947" y="339502"/>
            <a:ext cx="3091527" cy="2318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ผลการค้นหารูปภาพสำหรับ นอร์ดิ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850" y="2712733"/>
            <a:ext cx="2905720" cy="2231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62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4283968" y="288974"/>
            <a:ext cx="471601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 smtClean="0">
                <a:solidFill>
                  <a:srgbClr val="00FFFF"/>
                </a:solidFill>
                <a:cs typeface="+mj-cs"/>
              </a:rPr>
              <a:t>	</a:t>
            </a:r>
            <a:r>
              <a:rPr lang="th-TH" sz="4400" b="1" dirty="0" smtClean="0">
                <a:solidFill>
                  <a:srgbClr val="FFFF99"/>
                </a:solidFill>
                <a:cs typeface="+mj-cs"/>
              </a:rPr>
              <a:t>2</a:t>
            </a:r>
            <a:r>
              <a:rPr lang="th-TH" sz="4400" b="1" dirty="0">
                <a:solidFill>
                  <a:srgbClr val="FFFF99"/>
                </a:solidFill>
                <a:cs typeface="+mj-cs"/>
              </a:rPr>
              <a:t>. </a:t>
            </a:r>
            <a:r>
              <a:rPr lang="th-TH" sz="4400" b="1" dirty="0" err="1">
                <a:solidFill>
                  <a:srgbClr val="FFFF99"/>
                </a:solidFill>
                <a:cs typeface="+mj-cs"/>
              </a:rPr>
              <a:t>กลุ่เมดิเตอร์เร</a:t>
            </a:r>
            <a:r>
              <a:rPr lang="th-TH" sz="4400" b="1" dirty="0">
                <a:solidFill>
                  <a:srgbClr val="FFFF99"/>
                </a:solidFill>
                <a:cs typeface="+mj-cs"/>
              </a:rPr>
              <a:t>เนียน </a:t>
            </a:r>
            <a:r>
              <a:rPr lang="th-TH" sz="4400" b="1" dirty="0">
                <a:solidFill>
                  <a:srgbClr val="00FFFF"/>
                </a:solidFill>
                <a:cs typeface="+mj-cs"/>
              </a:rPr>
              <a:t>เป็นกลุ่มที่อาศัยอยู่ทางตอนใต้ของยุโรป มีรูปร่างเล็ก ผิวคล้ำ ผมดำ นัยน์ตาสีฟ้า กะโหลกศีรษะกลมเช่น ประเทศกรีซ สเปน </a:t>
            </a:r>
            <a:r>
              <a:rPr lang="th-TH" sz="4400" b="1" dirty="0" smtClean="0">
                <a:solidFill>
                  <a:srgbClr val="00FFFF"/>
                </a:solidFill>
                <a:cs typeface="+mj-cs"/>
              </a:rPr>
              <a:t>อิตาลี เป็นต้น</a:t>
            </a:r>
            <a:endParaRPr lang="en-US" sz="4400" b="1" dirty="0">
              <a:solidFill>
                <a:srgbClr val="FFFF99"/>
              </a:solidFill>
              <a:cs typeface="+mj-cs"/>
            </a:endParaRPr>
          </a:p>
        </p:txBody>
      </p:sp>
      <p:pic>
        <p:nvPicPr>
          <p:cNvPr id="6148" name="Picture 4" descr="ผลการค้นหารูปภาพสำหรับ ชาวเมดิเตอร์เรเนียน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53" y="1070322"/>
            <a:ext cx="414045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5169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07504" y="275039"/>
            <a:ext cx="903649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 smtClean="0">
                <a:solidFill>
                  <a:srgbClr val="99FF99"/>
                </a:solidFill>
                <a:cs typeface="+mj-cs"/>
              </a:rPr>
              <a:t>	</a:t>
            </a:r>
            <a:r>
              <a:rPr lang="th-TH" sz="4400" b="1" dirty="0" smtClean="0">
                <a:solidFill>
                  <a:srgbClr val="FFFF99"/>
                </a:solidFill>
                <a:cs typeface="+mj-cs"/>
              </a:rPr>
              <a:t>3.</a:t>
            </a:r>
            <a:r>
              <a:rPr lang="th-TH" sz="4400" b="1" dirty="0">
                <a:solidFill>
                  <a:srgbClr val="FFFF99"/>
                </a:solidFill>
                <a:cs typeface="+mj-cs"/>
              </a:rPr>
              <a:t>กลุ่ม</a:t>
            </a:r>
            <a:r>
              <a:rPr lang="th-TH" sz="4400" b="1" dirty="0" err="1">
                <a:solidFill>
                  <a:srgbClr val="FFFF99"/>
                </a:solidFill>
                <a:cs typeface="+mj-cs"/>
              </a:rPr>
              <a:t>แอลไพน์</a:t>
            </a:r>
            <a:r>
              <a:rPr lang="th-TH" sz="4400" b="1" dirty="0">
                <a:solidFill>
                  <a:srgbClr val="FFFF99"/>
                </a:solidFill>
                <a:cs typeface="+mj-cs"/>
              </a:rPr>
              <a:t> </a:t>
            </a:r>
            <a:r>
              <a:rPr lang="th-TH" sz="4400" b="1" dirty="0">
                <a:solidFill>
                  <a:srgbClr val="99FF99"/>
                </a:solidFill>
                <a:cs typeface="+mj-cs"/>
              </a:rPr>
              <a:t>เป็นกลุ่มคนผิวขาวในยุโรปตะวันออกและยุโรปกลาง มีรูปร่างเตี้ย ล่ำ ผมสีน้ำตาล กะโหลกศีรษะกลม เช่นบริเวณภาคกลางของประเทศ</a:t>
            </a:r>
            <a:r>
              <a:rPr lang="th-TH" sz="4400" b="1" dirty="0" smtClean="0">
                <a:solidFill>
                  <a:srgbClr val="99FF99"/>
                </a:solidFill>
                <a:cs typeface="+mj-cs"/>
              </a:rPr>
              <a:t>เยอรมนี </a:t>
            </a:r>
            <a:r>
              <a:rPr lang="th-TH" sz="4400" b="1" dirty="0">
                <a:solidFill>
                  <a:srgbClr val="99FF99"/>
                </a:solidFill>
                <a:cs typeface="+mj-cs"/>
              </a:rPr>
              <a:t>ฝรั่งเศส และประเทศรัสเซียบางส่วน</a:t>
            </a:r>
            <a:endParaRPr lang="en-US" sz="4400" b="1" dirty="0">
              <a:solidFill>
                <a:srgbClr val="99FF99"/>
              </a:solidFill>
              <a:cs typeface="+mj-cs"/>
            </a:endParaRPr>
          </a:p>
        </p:txBody>
      </p:sp>
      <p:pic>
        <p:nvPicPr>
          <p:cNvPr id="7172" name="Picture 4" descr="ผลการค้นหารูปภาพสำหรับ กลุ่มแอลไพน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487703"/>
            <a:ext cx="4248472" cy="233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01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79512" y="51500"/>
            <a:ext cx="88569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ลักษณะทางสังคมวัฒนธรรมของทวีปยุโรป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08" y="905688"/>
            <a:ext cx="89644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>
                <a:solidFill>
                  <a:schemeClr val="bg1"/>
                </a:solidFill>
                <a:cs typeface="+mj-cs"/>
              </a:rPr>
              <a:t>	1</a:t>
            </a:r>
            <a:r>
              <a:rPr lang="th-TH" sz="3600" b="1" dirty="0">
                <a:solidFill>
                  <a:schemeClr val="bg1"/>
                </a:solidFill>
                <a:cs typeface="+mj-cs"/>
              </a:rPr>
              <a:t>. เป็นสังคมที่มีความเจริญก้าวหน้าทางด้านวิทยาการต่าง ๆ มาก</a:t>
            </a:r>
          </a:p>
          <a:p>
            <a:r>
              <a:rPr lang="th-TH" sz="3600" b="1" dirty="0" smtClean="0">
                <a:solidFill>
                  <a:schemeClr val="bg1"/>
                </a:solidFill>
                <a:cs typeface="+mj-cs"/>
              </a:rPr>
              <a:t>	2</a:t>
            </a:r>
            <a:r>
              <a:rPr lang="th-TH" sz="3600" b="1" dirty="0">
                <a:solidFill>
                  <a:schemeClr val="bg1"/>
                </a:solidFill>
                <a:cs typeface="+mj-cs"/>
              </a:rPr>
              <a:t>. เป็นสังคมเมืองมากกว่าชนบท มีลักษณะเป็นครอบครัวเดี่ยว</a:t>
            </a:r>
          </a:p>
          <a:p>
            <a:r>
              <a:rPr lang="th-TH" sz="3600" b="1" dirty="0" smtClean="0">
                <a:solidFill>
                  <a:schemeClr val="bg1"/>
                </a:solidFill>
                <a:cs typeface="+mj-cs"/>
              </a:rPr>
              <a:t>	3</a:t>
            </a:r>
            <a:r>
              <a:rPr lang="th-TH" sz="3600" b="1" dirty="0">
                <a:solidFill>
                  <a:schemeClr val="bg1"/>
                </a:solidFill>
                <a:cs typeface="+mj-cs"/>
              </a:rPr>
              <a:t>. มีความผูกพันกับเครือญาติไม่มากนัก ไม่แน่น</a:t>
            </a:r>
            <a:r>
              <a:rPr lang="th-TH" sz="3600" b="1" dirty="0" err="1">
                <a:solidFill>
                  <a:schemeClr val="bg1"/>
                </a:solidFill>
                <a:cs typeface="+mj-cs"/>
              </a:rPr>
              <a:t>แฟ้น</a:t>
            </a:r>
            <a:r>
              <a:rPr lang="th-TH" sz="3600" b="1" dirty="0">
                <a:solidFill>
                  <a:schemeClr val="bg1"/>
                </a:solidFill>
                <a:cs typeface="+mj-cs"/>
              </a:rPr>
              <a:t>เหมือนสังคมไทย</a:t>
            </a:r>
          </a:p>
          <a:p>
            <a:r>
              <a:rPr lang="th-TH" sz="3600" b="1" dirty="0" smtClean="0">
                <a:solidFill>
                  <a:schemeClr val="bg1"/>
                </a:solidFill>
                <a:cs typeface="+mj-cs"/>
              </a:rPr>
              <a:t>	4</a:t>
            </a:r>
            <a:r>
              <a:rPr lang="th-TH" sz="3600" b="1" dirty="0">
                <a:solidFill>
                  <a:schemeClr val="bg1"/>
                </a:solidFill>
                <a:cs typeface="+mj-cs"/>
              </a:rPr>
              <a:t>. เป็นสังคมที่มีระเบียบวินัยเคร่งครัด รักประชาธิปไตย </a:t>
            </a:r>
            <a:r>
              <a:rPr lang="th-TH" sz="3600" b="1" dirty="0" smtClean="0">
                <a:solidFill>
                  <a:schemeClr val="bg1"/>
                </a:solidFill>
                <a:cs typeface="+mj-cs"/>
              </a:rPr>
              <a:t>รัก</a:t>
            </a:r>
            <a:r>
              <a:rPr lang="th-TH" sz="3600" b="1" dirty="0">
                <a:solidFill>
                  <a:schemeClr val="bg1"/>
                </a:solidFill>
                <a:cs typeface="+mj-cs"/>
              </a:rPr>
              <a:t>ความเป็นอิสระ รักเสรีภาพ ขยันขันแข็ง ในการทำงาน เน้นการช่วยเหลือตนเองให้มากที่สุด มีความเป็นตัวของ</a:t>
            </a:r>
            <a:r>
              <a:rPr lang="th-TH" sz="3600" b="1" dirty="0" smtClean="0">
                <a:solidFill>
                  <a:schemeClr val="bg1"/>
                </a:solidFill>
                <a:cs typeface="+mj-cs"/>
              </a:rPr>
              <a:t>ตัวเอง</a:t>
            </a:r>
            <a:r>
              <a:rPr lang="th-TH" sz="3600" b="1" dirty="0" smtClean="0">
                <a:solidFill>
                  <a:srgbClr val="FFFF00"/>
                </a:solidFill>
                <a:cs typeface="+mj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40414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07504" y="123478"/>
            <a:ext cx="88924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rgbClr val="00FFFF"/>
                </a:solidFill>
                <a:cs typeface="+mj-cs"/>
              </a:rPr>
              <a:t>ด้าน</a:t>
            </a:r>
            <a:r>
              <a:rPr lang="th-TH" sz="3600" b="1" dirty="0" smtClean="0">
                <a:solidFill>
                  <a:srgbClr val="00FFFF"/>
                </a:solidFill>
                <a:cs typeface="+mj-cs"/>
              </a:rPr>
              <a:t>ศาสนา</a:t>
            </a:r>
            <a:endParaRPr lang="th-TH" sz="3600" b="1" dirty="0">
              <a:solidFill>
                <a:srgbClr val="00FFFF"/>
              </a:solidFill>
              <a:cs typeface="+mj-cs"/>
            </a:endParaRPr>
          </a:p>
          <a:p>
            <a:r>
              <a:rPr lang="th-TH" sz="3600" b="1" dirty="0" smtClean="0">
                <a:solidFill>
                  <a:srgbClr val="FFFF00"/>
                </a:solidFill>
                <a:cs typeface="+mj-cs"/>
              </a:rPr>
              <a:t>	ชาว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ยุโรปส่วนใหญ่นับถือศาสนาคริสต์ ซึ่งแบ่งออกเป็น 3 นิกาย </a:t>
            </a:r>
            <a:r>
              <a:rPr lang="th-TH" sz="3600" b="1" dirty="0" smtClean="0">
                <a:solidFill>
                  <a:srgbClr val="FFFF00"/>
                </a:solidFill>
                <a:cs typeface="+mj-cs"/>
              </a:rPr>
              <a:t>	1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. โรมันคาทอลิก เป็นศาสนาของผู้ใช้ภาษาละ</a:t>
            </a:r>
            <a:r>
              <a:rPr lang="th-TH" sz="3600" b="1" dirty="0" err="1">
                <a:solidFill>
                  <a:srgbClr val="FFFF00"/>
                </a:solidFill>
                <a:cs typeface="+mj-cs"/>
              </a:rPr>
              <a:t>ติน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 เช่นใน</a:t>
            </a:r>
            <a:r>
              <a:rPr lang="th-TH" sz="3600" b="1" dirty="0" smtClean="0">
                <a:solidFill>
                  <a:srgbClr val="FFFF00"/>
                </a:solidFill>
                <a:cs typeface="+mj-cs"/>
              </a:rPr>
              <a:t>เบลเยียม 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ฝรั่งเศส โปรตุเกส อิตาลี ออสเตรีย </a:t>
            </a:r>
            <a:r>
              <a:rPr lang="th-TH" sz="3600" b="1" dirty="0" err="1">
                <a:solidFill>
                  <a:srgbClr val="FFFF00"/>
                </a:solidFill>
                <a:cs typeface="+mj-cs"/>
              </a:rPr>
              <a:t>สโล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วัก </a:t>
            </a:r>
            <a:r>
              <a:rPr lang="th-TH" sz="3600" b="1" dirty="0" err="1">
                <a:solidFill>
                  <a:srgbClr val="FFFF00"/>
                </a:solidFill>
                <a:cs typeface="+mj-cs"/>
              </a:rPr>
              <a:t>เช็ก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 และโปแลนด์</a:t>
            </a:r>
          </a:p>
          <a:p>
            <a:r>
              <a:rPr lang="th-TH" sz="3600" b="1" dirty="0" smtClean="0">
                <a:solidFill>
                  <a:srgbClr val="FFFF00"/>
                </a:solidFill>
                <a:cs typeface="+mj-cs"/>
              </a:rPr>
              <a:t>	2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. กรี</a:t>
            </a:r>
            <a:r>
              <a:rPr lang="th-TH" sz="3600" b="1" dirty="0" err="1">
                <a:solidFill>
                  <a:srgbClr val="FFFF00"/>
                </a:solidFill>
                <a:cs typeface="+mj-cs"/>
              </a:rPr>
              <a:t>กออร์โธดอกซ์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 นับถือศาสนาในกรีซ และยูโกสลาเวีย</a:t>
            </a:r>
          </a:p>
          <a:p>
            <a:r>
              <a:rPr lang="th-TH" sz="3600" b="1" dirty="0" smtClean="0">
                <a:solidFill>
                  <a:srgbClr val="FFFF00"/>
                </a:solidFill>
                <a:cs typeface="+mj-cs"/>
              </a:rPr>
              <a:t>	3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. โป</a:t>
            </a:r>
            <a:r>
              <a:rPr lang="th-TH" sz="3600" b="1" dirty="0" err="1">
                <a:solidFill>
                  <a:srgbClr val="FFFF00"/>
                </a:solidFill>
                <a:cs typeface="+mj-cs"/>
              </a:rPr>
              <a:t>รเตสแตนด์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 นับถือกันใน สแกนดิเนเวีย </a:t>
            </a:r>
            <a:r>
              <a:rPr lang="th-TH" sz="3600" b="1" dirty="0" err="1">
                <a:solidFill>
                  <a:srgbClr val="FFFF00"/>
                </a:solidFill>
                <a:cs typeface="+mj-cs"/>
              </a:rPr>
              <a:t>เอส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โท</a:t>
            </a:r>
            <a:r>
              <a:rPr lang="th-TH" sz="3600" b="1" dirty="0" err="1">
                <a:solidFill>
                  <a:srgbClr val="FFFF00"/>
                </a:solidFill>
                <a:cs typeface="+mj-cs"/>
              </a:rPr>
              <a:t>เนีย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 แลตเวีย เนเธอร์แลนด์</a:t>
            </a:r>
            <a:r>
              <a:rPr lang="th-TH" sz="3600" b="1" dirty="0" err="1">
                <a:solidFill>
                  <a:srgbClr val="FFFF00"/>
                </a:solidFill>
                <a:cs typeface="+mj-cs"/>
              </a:rPr>
              <a:t>สหราชอาณาจักร</a:t>
            </a:r>
            <a:endParaRPr lang="en-US" sz="3600" b="1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0200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ผลการค้นหารูปภาพสำหรับ christ map euro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162"/>
            <a:ext cx="7416824" cy="507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62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07504" y="351691"/>
            <a:ext cx="900830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rgbClr val="FF99CC"/>
                </a:solidFill>
                <a:cs typeface="+mj-cs"/>
              </a:rPr>
              <a:t>ด้าน</a:t>
            </a:r>
            <a:r>
              <a:rPr lang="th-TH" sz="3600" b="1" dirty="0" smtClean="0">
                <a:solidFill>
                  <a:srgbClr val="FF99CC"/>
                </a:solidFill>
                <a:cs typeface="+mj-cs"/>
              </a:rPr>
              <a:t>ภาษา อิน</a:t>
            </a:r>
            <a:r>
              <a:rPr lang="th-TH" sz="3600" b="1" dirty="0">
                <a:solidFill>
                  <a:srgbClr val="FF99CC"/>
                </a:solidFill>
                <a:cs typeface="+mj-cs"/>
              </a:rPr>
              <a:t>โด-ยุโร</a:t>
            </a:r>
            <a:r>
              <a:rPr lang="th-TH" sz="3600" b="1" dirty="0" err="1">
                <a:solidFill>
                  <a:srgbClr val="FF99CC"/>
                </a:solidFill>
                <a:cs typeface="+mj-cs"/>
              </a:rPr>
              <a:t>เปียน</a:t>
            </a:r>
            <a:r>
              <a:rPr lang="th-TH" sz="3600" b="1" dirty="0">
                <a:solidFill>
                  <a:srgbClr val="FF99CC"/>
                </a:solidFill>
                <a:cs typeface="+mj-cs"/>
              </a:rPr>
              <a:t> </a:t>
            </a:r>
            <a:r>
              <a:rPr lang="th-TH" sz="3600" b="1" dirty="0">
                <a:solidFill>
                  <a:srgbClr val="00FFFF"/>
                </a:solidFill>
                <a:cs typeface="+mj-cs"/>
              </a:rPr>
              <a:t>ซึ่งแบ่งเป็น 3 กลุ่มคือ</a:t>
            </a:r>
          </a:p>
          <a:p>
            <a:r>
              <a:rPr lang="th-TH" sz="3600" b="1" dirty="0" smtClean="0">
                <a:solidFill>
                  <a:srgbClr val="00FFFF"/>
                </a:solidFill>
                <a:cs typeface="+mj-cs"/>
              </a:rPr>
              <a:t>	</a:t>
            </a:r>
            <a:r>
              <a:rPr lang="th-TH" sz="3600" b="1" dirty="0" smtClean="0">
                <a:solidFill>
                  <a:srgbClr val="FFFF00"/>
                </a:solidFill>
                <a:cs typeface="+mj-cs"/>
              </a:rPr>
              <a:t>1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. กลุ่มภาษา</a:t>
            </a:r>
            <a:r>
              <a:rPr lang="th-TH" sz="3600" b="1" dirty="0" err="1">
                <a:solidFill>
                  <a:srgbClr val="FFFF00"/>
                </a:solidFill>
                <a:cs typeface="+mj-cs"/>
              </a:rPr>
              <a:t>เยอร์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มา</a:t>
            </a:r>
            <a:r>
              <a:rPr lang="th-TH" sz="3600" b="1" dirty="0" err="1">
                <a:solidFill>
                  <a:srgbClr val="FFFF00"/>
                </a:solidFill>
                <a:cs typeface="+mj-cs"/>
              </a:rPr>
              <a:t>นิก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 (</a:t>
            </a:r>
            <a:r>
              <a:rPr lang="th-TH" sz="3600" b="1" dirty="0" err="1">
                <a:solidFill>
                  <a:srgbClr val="FFFF00"/>
                </a:solidFill>
                <a:cs typeface="+mj-cs"/>
              </a:rPr>
              <a:t>ติว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โต</a:t>
            </a:r>
            <a:r>
              <a:rPr lang="th-TH" sz="3600" b="1" dirty="0" err="1">
                <a:solidFill>
                  <a:srgbClr val="FFFF00"/>
                </a:solidFill>
                <a:cs typeface="+mj-cs"/>
              </a:rPr>
              <a:t>นิก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) </a:t>
            </a:r>
            <a:r>
              <a:rPr lang="th-TH" sz="3600" b="1" dirty="0">
                <a:solidFill>
                  <a:srgbClr val="00FFFF"/>
                </a:solidFill>
                <a:cs typeface="+mj-cs"/>
              </a:rPr>
              <a:t>ใช้กันในกลุ่มสแกนดิเนเวีย เนเธอร์แลนด์ เยอรมนี ออสเตรีย ไอร์แลนด์ </a:t>
            </a:r>
            <a:r>
              <a:rPr lang="th-TH" sz="3600" b="1" dirty="0" err="1">
                <a:solidFill>
                  <a:srgbClr val="00FFFF"/>
                </a:solidFill>
                <a:cs typeface="+mj-cs"/>
              </a:rPr>
              <a:t>สหราชอาณาจักร</a:t>
            </a:r>
            <a:r>
              <a:rPr lang="th-TH" sz="3600" b="1" dirty="0">
                <a:solidFill>
                  <a:srgbClr val="00FFFF"/>
                </a:solidFill>
                <a:cs typeface="+mj-cs"/>
              </a:rPr>
              <a:t> และบางส่วนของสวิตเซอร์แลนด์ </a:t>
            </a:r>
            <a:r>
              <a:rPr lang="th-TH" sz="3600" b="1" dirty="0" err="1">
                <a:solidFill>
                  <a:srgbClr val="00FFFF"/>
                </a:solidFill>
                <a:cs typeface="+mj-cs"/>
              </a:rPr>
              <a:t>เบล</a:t>
            </a:r>
            <a:r>
              <a:rPr lang="th-TH" sz="3600" b="1" dirty="0">
                <a:solidFill>
                  <a:srgbClr val="00FFFF"/>
                </a:solidFill>
                <a:cs typeface="+mj-cs"/>
              </a:rPr>
              <a:t>เยี่ยม</a:t>
            </a:r>
          </a:p>
          <a:p>
            <a:r>
              <a:rPr lang="th-TH" sz="3600" b="1" dirty="0" smtClean="0">
                <a:solidFill>
                  <a:srgbClr val="00FFFF"/>
                </a:solidFill>
                <a:cs typeface="+mj-cs"/>
              </a:rPr>
              <a:t>	</a:t>
            </a:r>
            <a:r>
              <a:rPr lang="th-TH" sz="3600" b="1" dirty="0" smtClean="0">
                <a:solidFill>
                  <a:srgbClr val="FFFF00"/>
                </a:solidFill>
                <a:cs typeface="+mj-cs"/>
              </a:rPr>
              <a:t>2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. กลุ่มภาษาโร</a:t>
            </a:r>
            <a:r>
              <a:rPr lang="th-TH" sz="3600" b="1" dirty="0" err="1">
                <a:solidFill>
                  <a:srgbClr val="FFFF00"/>
                </a:solidFill>
                <a:cs typeface="+mj-cs"/>
              </a:rPr>
              <a:t>แมนซ์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 หรือกลุ่มภาษาละ</a:t>
            </a:r>
            <a:r>
              <a:rPr lang="th-TH" sz="3600" b="1" dirty="0" err="1">
                <a:solidFill>
                  <a:srgbClr val="FFFF00"/>
                </a:solidFill>
                <a:cs typeface="+mj-cs"/>
              </a:rPr>
              <a:t>ติน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 </a:t>
            </a:r>
            <a:r>
              <a:rPr lang="th-TH" sz="3600" b="1" dirty="0">
                <a:solidFill>
                  <a:srgbClr val="00FFFF"/>
                </a:solidFill>
                <a:cs typeface="+mj-cs"/>
              </a:rPr>
              <a:t>ใช้กันใน อิตาลี สเปน ฝรั่งเศส โปรตุเกส และโรมา</a:t>
            </a:r>
            <a:r>
              <a:rPr lang="th-TH" sz="3600" b="1" dirty="0" err="1">
                <a:solidFill>
                  <a:srgbClr val="00FFFF"/>
                </a:solidFill>
                <a:cs typeface="+mj-cs"/>
              </a:rPr>
              <a:t>เนีย</a:t>
            </a:r>
            <a:endParaRPr lang="th-TH" sz="3600" b="1" dirty="0">
              <a:solidFill>
                <a:srgbClr val="00FFFF"/>
              </a:solidFill>
              <a:cs typeface="+mj-cs"/>
            </a:endParaRPr>
          </a:p>
          <a:p>
            <a:r>
              <a:rPr lang="th-TH" sz="3600" b="1" dirty="0" smtClean="0">
                <a:solidFill>
                  <a:srgbClr val="00FFFF"/>
                </a:solidFill>
                <a:cs typeface="+mj-cs"/>
              </a:rPr>
              <a:t>	</a:t>
            </a:r>
            <a:r>
              <a:rPr lang="th-TH" sz="3600" b="1" dirty="0" smtClean="0">
                <a:solidFill>
                  <a:srgbClr val="FFFF00"/>
                </a:solidFill>
                <a:cs typeface="+mj-cs"/>
              </a:rPr>
              <a:t>3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. กลุ่มภาษาสลา</a:t>
            </a:r>
            <a:r>
              <a:rPr lang="th-TH" sz="3600" b="1" dirty="0" err="1">
                <a:solidFill>
                  <a:srgbClr val="FFFF00"/>
                </a:solidFill>
                <a:cs typeface="+mj-cs"/>
              </a:rPr>
              <a:t>วิก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 (</a:t>
            </a:r>
            <a:r>
              <a:rPr lang="th-TH" sz="3600" b="1" dirty="0" err="1">
                <a:solidFill>
                  <a:srgbClr val="FFFF00"/>
                </a:solidFill>
                <a:cs typeface="+mj-cs"/>
              </a:rPr>
              <a:t>สลาฟ</a:t>
            </a:r>
            <a:r>
              <a:rPr lang="th-TH" sz="3600" b="1" dirty="0">
                <a:solidFill>
                  <a:srgbClr val="FFFF00"/>
                </a:solidFill>
                <a:cs typeface="+mj-cs"/>
              </a:rPr>
              <a:t>) </a:t>
            </a:r>
            <a:r>
              <a:rPr lang="th-TH" sz="3600" b="1" dirty="0">
                <a:solidFill>
                  <a:srgbClr val="00FFFF"/>
                </a:solidFill>
                <a:cs typeface="+mj-cs"/>
              </a:rPr>
              <a:t>ใช้กันในภาคกลางและภาคตะวันออกของยุโรป ในคาบสมุทรบอล</a:t>
            </a:r>
            <a:r>
              <a:rPr lang="th-TH" sz="3600" b="1" dirty="0" err="1">
                <a:solidFill>
                  <a:srgbClr val="00FFFF"/>
                </a:solidFill>
                <a:cs typeface="+mj-cs"/>
              </a:rPr>
              <a:t>ข่าน</a:t>
            </a:r>
            <a:r>
              <a:rPr lang="th-TH" sz="3600" b="1" dirty="0">
                <a:solidFill>
                  <a:srgbClr val="00FFFF"/>
                </a:solidFill>
                <a:cs typeface="+mj-cs"/>
              </a:rPr>
              <a:t> และสหพันธรัฐ</a:t>
            </a:r>
            <a:r>
              <a:rPr lang="th-TH" sz="3600" b="1" dirty="0" smtClean="0">
                <a:solidFill>
                  <a:srgbClr val="00FFFF"/>
                </a:solidFill>
                <a:cs typeface="+mj-cs"/>
              </a:rPr>
              <a:t>รัสเซีย</a:t>
            </a:r>
            <a:endParaRPr lang="th-TH" sz="3600" b="1" dirty="0">
              <a:solidFill>
                <a:srgbClr val="00FFFF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765169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ผลการค้นหารูปภาพสำหรับ languages of euro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419"/>
            <a:ext cx="8007633" cy="508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01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611560" y="51500"/>
            <a:ext cx="78488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5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ngsana New" pitchFamily="18" charset="-34"/>
                <a:cs typeface="Angsana New" pitchFamily="18" charset="-34"/>
              </a:rPr>
              <a:t>ลักษณะทางเศรษฐกิจของทวีปยุโรป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512" y="906849"/>
            <a:ext cx="896448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chemeClr val="bg1"/>
                </a:solidFill>
                <a:cs typeface="+mj-cs"/>
              </a:rPr>
              <a:t> </a:t>
            </a:r>
            <a:r>
              <a:rPr lang="th-TH" sz="4000" b="1" dirty="0" smtClean="0">
                <a:solidFill>
                  <a:schemeClr val="bg1"/>
                </a:solidFill>
                <a:cs typeface="+mj-cs"/>
              </a:rPr>
              <a:t>	</a:t>
            </a:r>
            <a:r>
              <a:rPr lang="th-TH" sz="3800" b="1" dirty="0" smtClean="0">
                <a:solidFill>
                  <a:schemeClr val="bg1"/>
                </a:solidFill>
                <a:cs typeface="+mj-cs"/>
              </a:rPr>
              <a:t>เนื่องจาก</a:t>
            </a:r>
            <a:r>
              <a:rPr lang="th-TH" sz="3800" b="1" dirty="0">
                <a:solidFill>
                  <a:schemeClr val="bg1"/>
                </a:solidFill>
                <a:cs typeface="+mj-cs"/>
              </a:rPr>
              <a:t>ทวีปยุโรปเป็นทวีปที่มีความอุดมสมบูรณ์ของทรัพยากรธรรมชาติและสิ่งแวดล้อม มีประชากรที่มีคุณภาพ ส่งผลให้ทวีปยุโรปเป็นทวีปที่มีความสำคัญทางเศรษฐกิจแห่งหนึ่งของโลก กิจกรรมทางเศรษฐกิจที่สำคัญ </a:t>
            </a:r>
            <a:r>
              <a:rPr lang="th-TH" sz="3800" b="1" dirty="0" smtClean="0">
                <a:solidFill>
                  <a:schemeClr val="bg1"/>
                </a:solidFill>
                <a:cs typeface="+mj-cs"/>
              </a:rPr>
              <a:t>ได้แก่</a:t>
            </a:r>
            <a:endParaRPr lang="th-TH" sz="3800" b="1" dirty="0">
              <a:solidFill>
                <a:schemeClr val="bg1"/>
              </a:solidFill>
              <a:cs typeface="+mj-cs"/>
            </a:endParaRPr>
          </a:p>
          <a:p>
            <a:r>
              <a:rPr lang="th-TH" sz="3800" b="1" dirty="0">
                <a:solidFill>
                  <a:srgbClr val="00FF00"/>
                </a:solidFill>
                <a:cs typeface="+mj-cs"/>
              </a:rPr>
              <a:t>          1. การเพาะปลูก </a:t>
            </a:r>
            <a:r>
              <a:rPr lang="th-TH" sz="3800" b="1" dirty="0">
                <a:solidFill>
                  <a:schemeClr val="bg1"/>
                </a:solidFill>
                <a:cs typeface="+mj-cs"/>
              </a:rPr>
              <a:t>เขตเพาะปลูกอยู่ในยุโรปตะวันตก ภาคตะวันออกและภาคใต้ของอังกฤษ ภาคเหนือและภาคตะวันตกของฝรั่งเศส ตอนเหนือของเยอรมนี  ยูเครน </a:t>
            </a:r>
            <a:r>
              <a:rPr lang="th-TH" sz="3800" b="1" dirty="0" smtClean="0">
                <a:solidFill>
                  <a:srgbClr val="FFFF00"/>
                </a:solidFill>
                <a:cs typeface="+mj-cs"/>
              </a:rPr>
              <a:t>		</a:t>
            </a:r>
            <a:r>
              <a:rPr lang="th-TH" sz="4000" b="1" dirty="0" smtClean="0">
                <a:solidFill>
                  <a:srgbClr val="FFFF00"/>
                </a:solidFill>
                <a:cs typeface="+mj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40414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56172" y="97426"/>
            <a:ext cx="90364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 smtClean="0">
                <a:solidFill>
                  <a:srgbClr val="00FF00"/>
                </a:solidFill>
                <a:cs typeface="+mj-cs"/>
              </a:rPr>
              <a:t>พืช</a:t>
            </a:r>
            <a:r>
              <a:rPr lang="th-TH" sz="4000" b="1" dirty="0">
                <a:solidFill>
                  <a:srgbClr val="00FF00"/>
                </a:solidFill>
                <a:cs typeface="+mj-cs"/>
              </a:rPr>
              <a:t>ที่สำคัญคือ </a:t>
            </a:r>
            <a:endParaRPr lang="th-TH" sz="4000" b="1" dirty="0" smtClean="0">
              <a:solidFill>
                <a:srgbClr val="00FF00"/>
              </a:solidFill>
              <a:cs typeface="+mj-cs"/>
            </a:endParaRPr>
          </a:p>
          <a:p>
            <a:r>
              <a:rPr lang="th-TH" sz="4000" b="1" dirty="0">
                <a:solidFill>
                  <a:srgbClr val="FFFF00"/>
                </a:solidFill>
                <a:cs typeface="+mj-cs"/>
              </a:rPr>
              <a:t>	</a:t>
            </a:r>
            <a:r>
              <a:rPr lang="th-TH" sz="4000" b="1" dirty="0" smtClean="0">
                <a:solidFill>
                  <a:srgbClr val="FFFF99"/>
                </a:solidFill>
                <a:cs typeface="+mj-cs"/>
              </a:rPr>
              <a:t>ข้าว</a:t>
            </a:r>
            <a:r>
              <a:rPr lang="th-TH" sz="4000" b="1" dirty="0">
                <a:solidFill>
                  <a:srgbClr val="FFFF99"/>
                </a:solidFill>
                <a:cs typeface="+mj-cs"/>
              </a:rPr>
              <a:t>สาลี ปลูกได้มากที่สุดคือ  ยูเครน  รองลงไปคือ  ฝรั่งเศส  อิตาลี  สเปน  โรมา</a:t>
            </a:r>
            <a:r>
              <a:rPr lang="th-TH" sz="4000" b="1" dirty="0" err="1">
                <a:solidFill>
                  <a:srgbClr val="FFFF99"/>
                </a:solidFill>
                <a:cs typeface="+mj-cs"/>
              </a:rPr>
              <a:t>เนีย</a:t>
            </a:r>
            <a:r>
              <a:rPr lang="th-TH" sz="4000" b="1" dirty="0">
                <a:solidFill>
                  <a:srgbClr val="FFFF99"/>
                </a:solidFill>
                <a:cs typeface="+mj-cs"/>
              </a:rPr>
              <a:t>  บัลแกเรีย  เยอรมนี  ฮังการี  </a:t>
            </a:r>
            <a:endParaRPr lang="th-TH" sz="4000" b="1" dirty="0" smtClean="0">
              <a:solidFill>
                <a:srgbClr val="FFFF99"/>
              </a:solidFill>
              <a:cs typeface="+mj-cs"/>
            </a:endParaRPr>
          </a:p>
          <a:p>
            <a:r>
              <a:rPr lang="th-TH" sz="4000" b="1" dirty="0">
                <a:solidFill>
                  <a:srgbClr val="00FFFF"/>
                </a:solidFill>
                <a:cs typeface="+mj-cs"/>
              </a:rPr>
              <a:t>	</a:t>
            </a:r>
            <a:r>
              <a:rPr lang="th-TH" sz="4000" b="1" dirty="0" smtClean="0">
                <a:solidFill>
                  <a:srgbClr val="00FFFF"/>
                </a:solidFill>
                <a:cs typeface="+mj-cs"/>
              </a:rPr>
              <a:t>ข้าว</a:t>
            </a:r>
            <a:r>
              <a:rPr lang="th-TH" sz="4000" b="1" dirty="0" err="1">
                <a:solidFill>
                  <a:srgbClr val="00FFFF"/>
                </a:solidFill>
                <a:cs typeface="+mj-cs"/>
              </a:rPr>
              <a:t>โอ๊ต</a:t>
            </a:r>
            <a:r>
              <a:rPr lang="th-TH" sz="4000" b="1" dirty="0">
                <a:solidFill>
                  <a:srgbClr val="00FFFF"/>
                </a:solidFill>
                <a:cs typeface="+mj-cs"/>
              </a:rPr>
              <a:t> </a:t>
            </a:r>
            <a:r>
              <a:rPr lang="th-TH" sz="4000" b="1" dirty="0" smtClean="0">
                <a:solidFill>
                  <a:srgbClr val="00FFFF"/>
                </a:solidFill>
                <a:cs typeface="+mj-cs"/>
              </a:rPr>
              <a:t>ข้าว</a:t>
            </a:r>
            <a:r>
              <a:rPr lang="th-TH" sz="4000" b="1" dirty="0">
                <a:solidFill>
                  <a:srgbClr val="00FFFF"/>
                </a:solidFill>
                <a:cs typeface="+mj-cs"/>
              </a:rPr>
              <a:t>บาร์เลย์ </a:t>
            </a:r>
            <a:r>
              <a:rPr lang="th-TH" sz="4000" b="1" dirty="0" smtClean="0">
                <a:solidFill>
                  <a:srgbClr val="00FFFF"/>
                </a:solidFill>
                <a:cs typeface="+mj-cs"/>
              </a:rPr>
              <a:t>ข้าว</a:t>
            </a:r>
            <a:r>
              <a:rPr lang="th-TH" sz="4000" b="1" dirty="0">
                <a:solidFill>
                  <a:srgbClr val="00FFFF"/>
                </a:solidFill>
                <a:cs typeface="+mj-cs"/>
              </a:rPr>
              <a:t>ไรย์  ถั่ว  มันฝรั่ง </a:t>
            </a:r>
            <a:r>
              <a:rPr lang="th-TH" sz="4000" b="1" dirty="0" smtClean="0">
                <a:solidFill>
                  <a:srgbClr val="00FFFF"/>
                </a:solidFill>
                <a:cs typeface="+mj-cs"/>
              </a:rPr>
              <a:t>ปลูก</a:t>
            </a:r>
            <a:r>
              <a:rPr lang="th-TH" sz="4000" b="1" dirty="0">
                <a:solidFill>
                  <a:srgbClr val="00FFFF"/>
                </a:solidFill>
                <a:cs typeface="+mj-cs"/>
              </a:rPr>
              <a:t>ได้โดยทั่วไป  </a:t>
            </a:r>
            <a:endParaRPr lang="th-TH" sz="4000" b="1" dirty="0" smtClean="0">
              <a:solidFill>
                <a:srgbClr val="00FFFF"/>
              </a:solidFill>
              <a:cs typeface="+mj-cs"/>
            </a:endParaRPr>
          </a:p>
          <a:p>
            <a:r>
              <a:rPr lang="th-TH" sz="4000" b="1" dirty="0">
                <a:solidFill>
                  <a:srgbClr val="FFFF00"/>
                </a:solidFill>
                <a:cs typeface="+mj-cs"/>
              </a:rPr>
              <a:t>	</a:t>
            </a:r>
            <a:r>
              <a:rPr lang="th-TH" sz="4000" b="1" dirty="0" smtClean="0">
                <a:solidFill>
                  <a:srgbClr val="FFFF00"/>
                </a:solidFill>
                <a:cs typeface="+mj-cs"/>
              </a:rPr>
              <a:t>องุ่น </a:t>
            </a:r>
            <a:r>
              <a:rPr lang="th-TH" sz="4000" b="1" dirty="0">
                <a:solidFill>
                  <a:srgbClr val="FFFF00"/>
                </a:solidFill>
                <a:cs typeface="+mj-cs"/>
              </a:rPr>
              <a:t>ส้ม มะกอก มะนาว แอปเปิลและผลไม้ชนิดต่างๆ ปลูก</a:t>
            </a:r>
            <a:r>
              <a:rPr lang="th-TH" sz="4000" b="1" dirty="0" err="1">
                <a:solidFill>
                  <a:srgbClr val="FFFF00"/>
                </a:solidFill>
                <a:cs typeface="+mj-cs"/>
              </a:rPr>
              <a:t>ได้มาก</a:t>
            </a:r>
            <a:r>
              <a:rPr lang="th-TH" sz="4000" b="1" dirty="0">
                <a:solidFill>
                  <a:srgbClr val="FFFF00"/>
                </a:solidFill>
                <a:cs typeface="+mj-cs"/>
              </a:rPr>
              <a:t>เขตอากาศแบบ</a:t>
            </a:r>
            <a:r>
              <a:rPr lang="th-TH" sz="4000" b="1" dirty="0" err="1">
                <a:solidFill>
                  <a:srgbClr val="FFFF00"/>
                </a:solidFill>
                <a:cs typeface="+mj-cs"/>
              </a:rPr>
              <a:t>เมดิเตอร์</a:t>
            </a:r>
            <a:r>
              <a:rPr lang="th-TH" sz="4000" b="1" dirty="0">
                <a:solidFill>
                  <a:srgbClr val="FFFF00"/>
                </a:solidFill>
                <a:cs typeface="+mj-cs"/>
              </a:rPr>
              <a:t>เนียน </a:t>
            </a:r>
            <a:endParaRPr lang="th-TH" sz="4000" b="1" dirty="0" smtClean="0">
              <a:solidFill>
                <a:srgbClr val="FFFF00"/>
              </a:solidFill>
              <a:cs typeface="+mj-cs"/>
            </a:endParaRPr>
          </a:p>
          <a:p>
            <a:r>
              <a:rPr lang="th-TH" sz="4000" b="1" dirty="0" smtClean="0">
                <a:solidFill>
                  <a:srgbClr val="FFFF00"/>
                </a:solidFill>
                <a:cs typeface="+mj-cs"/>
              </a:rPr>
              <a:t>ได้แก่ ประเทศ</a:t>
            </a:r>
            <a:r>
              <a:rPr lang="th-TH" sz="4000" b="1" dirty="0">
                <a:solidFill>
                  <a:srgbClr val="FFFF00"/>
                </a:solidFill>
                <a:cs typeface="+mj-cs"/>
              </a:rPr>
              <a:t>อิตาลี ฝรั่งเศส สเปน </a:t>
            </a:r>
            <a:r>
              <a:rPr lang="th-TH" sz="4000" b="1" dirty="0" smtClean="0">
                <a:solidFill>
                  <a:srgbClr val="FFFF00"/>
                </a:solidFill>
                <a:cs typeface="+mj-cs"/>
              </a:rPr>
              <a:t>กรีซ</a:t>
            </a:r>
            <a:endParaRPr lang="en-US" sz="4000" b="1" dirty="0">
              <a:solidFill>
                <a:srgbClr val="FFFF00"/>
              </a:solidFill>
              <a:cs typeface="+mj-cs"/>
            </a:endParaRPr>
          </a:p>
        </p:txBody>
      </p:sp>
      <p:pic>
        <p:nvPicPr>
          <p:cNvPr id="10242" name="Picture 2" descr="รูปภาพที่เกี่ยวข้อ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277" y="3147814"/>
            <a:ext cx="2124075" cy="184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ผลการค้นหารูปภาพสำหรับ mediterranean oran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147814"/>
            <a:ext cx="1202662" cy="180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200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251520" y="195486"/>
            <a:ext cx="87849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 smtClean="0">
                <a:solidFill>
                  <a:srgbClr val="00FFFF"/>
                </a:solidFill>
                <a:cs typeface="+mj-cs"/>
              </a:rPr>
              <a:t>2</a:t>
            </a:r>
            <a:r>
              <a:rPr lang="th-TH" sz="4000" b="1" dirty="0">
                <a:solidFill>
                  <a:srgbClr val="00FFFF"/>
                </a:solidFill>
                <a:cs typeface="+mj-cs"/>
              </a:rPr>
              <a:t>. การเลี้ยงสัตว์ เลี้ยงไปตามลักษณะภูมิประเทศและภูมิอากาศ </a:t>
            </a:r>
            <a:r>
              <a:rPr lang="th-TH" sz="4000" b="1" dirty="0" smtClean="0">
                <a:solidFill>
                  <a:srgbClr val="FF99CC"/>
                </a:solidFill>
                <a:cs typeface="+mj-cs"/>
              </a:rPr>
              <a:t>	</a:t>
            </a:r>
            <a:r>
              <a:rPr lang="th-TH" sz="4000" b="1" dirty="0" smtClean="0">
                <a:solidFill>
                  <a:schemeClr val="bg1"/>
                </a:solidFill>
                <a:cs typeface="+mj-cs"/>
              </a:rPr>
              <a:t>เขต</a:t>
            </a:r>
            <a:r>
              <a:rPr lang="th-TH" sz="4000" b="1" dirty="0" err="1">
                <a:solidFill>
                  <a:schemeClr val="bg1"/>
                </a:solidFill>
                <a:cs typeface="+mj-cs"/>
              </a:rPr>
              <a:t>ทุนดรา</a:t>
            </a:r>
            <a:r>
              <a:rPr lang="th-TH" sz="4000" b="1" dirty="0">
                <a:solidFill>
                  <a:schemeClr val="bg1"/>
                </a:solidFill>
                <a:cs typeface="+mj-cs"/>
              </a:rPr>
              <a:t> </a:t>
            </a:r>
            <a:r>
              <a:rPr lang="th-TH" sz="4000" b="1" dirty="0">
                <a:solidFill>
                  <a:srgbClr val="FF99CC"/>
                </a:solidFill>
                <a:cs typeface="+mj-cs"/>
              </a:rPr>
              <a:t>มีการเลี้ยงกวาง</a:t>
            </a:r>
            <a:r>
              <a:rPr lang="th-TH" sz="4000" b="1" dirty="0" err="1">
                <a:solidFill>
                  <a:srgbClr val="FF99CC"/>
                </a:solidFill>
                <a:cs typeface="+mj-cs"/>
              </a:rPr>
              <a:t>เรนเดียร์</a:t>
            </a:r>
            <a:r>
              <a:rPr lang="th-TH" sz="4000" b="1" dirty="0">
                <a:solidFill>
                  <a:srgbClr val="FF99CC"/>
                </a:solidFill>
                <a:cs typeface="+mj-cs"/>
              </a:rPr>
              <a:t> </a:t>
            </a:r>
          </a:p>
          <a:p>
            <a:r>
              <a:rPr lang="th-TH" sz="4000" b="1" dirty="0" smtClean="0">
                <a:solidFill>
                  <a:srgbClr val="FF99CC"/>
                </a:solidFill>
                <a:cs typeface="+mj-cs"/>
              </a:rPr>
              <a:t>	</a:t>
            </a:r>
            <a:r>
              <a:rPr lang="th-TH" sz="4000" b="1" dirty="0" smtClean="0">
                <a:solidFill>
                  <a:schemeClr val="bg1"/>
                </a:solidFill>
                <a:cs typeface="+mj-cs"/>
              </a:rPr>
              <a:t>เขต</a:t>
            </a:r>
            <a:r>
              <a:rPr lang="th-TH" sz="4000" b="1" dirty="0">
                <a:solidFill>
                  <a:schemeClr val="bg1"/>
                </a:solidFill>
                <a:cs typeface="+mj-cs"/>
              </a:rPr>
              <a:t>ทุ่ง</a:t>
            </a:r>
            <a:r>
              <a:rPr lang="th-TH" sz="4000" b="1" dirty="0" err="1">
                <a:solidFill>
                  <a:schemeClr val="bg1"/>
                </a:solidFill>
                <a:cs typeface="+mj-cs"/>
              </a:rPr>
              <a:t>หญ้าสเตปป์</a:t>
            </a:r>
            <a:r>
              <a:rPr lang="th-TH" sz="4000" b="1" dirty="0">
                <a:solidFill>
                  <a:schemeClr val="bg1"/>
                </a:solidFill>
                <a:cs typeface="+mj-cs"/>
              </a:rPr>
              <a:t> </a:t>
            </a:r>
            <a:r>
              <a:rPr lang="th-TH" sz="4000" b="1" dirty="0">
                <a:solidFill>
                  <a:srgbClr val="FF99CC"/>
                </a:solidFill>
                <a:cs typeface="+mj-cs"/>
              </a:rPr>
              <a:t>มีการเลี้ยงโคเนื้อ แพะ แกะ ม้า </a:t>
            </a:r>
            <a:endParaRPr lang="th-TH" sz="4000" b="1" dirty="0" smtClean="0">
              <a:solidFill>
                <a:srgbClr val="FF99CC"/>
              </a:solidFill>
              <a:cs typeface="+mj-cs"/>
            </a:endParaRPr>
          </a:p>
          <a:p>
            <a:r>
              <a:rPr lang="th-TH" sz="4000" b="1" dirty="0">
                <a:solidFill>
                  <a:srgbClr val="FF99CC"/>
                </a:solidFill>
                <a:cs typeface="+mj-cs"/>
              </a:rPr>
              <a:t>	</a:t>
            </a:r>
            <a:r>
              <a:rPr lang="th-TH" sz="4000" b="1" dirty="0" smtClean="0">
                <a:solidFill>
                  <a:schemeClr val="bg1"/>
                </a:solidFill>
                <a:cs typeface="+mj-cs"/>
              </a:rPr>
              <a:t>เขต</a:t>
            </a:r>
            <a:r>
              <a:rPr lang="th-TH" sz="4000" b="1" dirty="0" err="1">
                <a:solidFill>
                  <a:schemeClr val="bg1"/>
                </a:solidFill>
                <a:cs typeface="+mj-cs"/>
              </a:rPr>
              <a:t>เมดิเตอร์เร</a:t>
            </a:r>
            <a:r>
              <a:rPr lang="th-TH" sz="4000" b="1" dirty="0">
                <a:solidFill>
                  <a:schemeClr val="bg1"/>
                </a:solidFill>
                <a:cs typeface="+mj-cs"/>
              </a:rPr>
              <a:t>เนียน </a:t>
            </a:r>
            <a:r>
              <a:rPr lang="th-TH" sz="4000" b="1" dirty="0">
                <a:solidFill>
                  <a:srgbClr val="FF99CC"/>
                </a:solidFill>
                <a:cs typeface="+mj-cs"/>
              </a:rPr>
              <a:t>มีการเลี้ยงโคเนื้อ และแกะ </a:t>
            </a:r>
            <a:endParaRPr lang="th-TH" sz="4000" b="1" dirty="0" smtClean="0">
              <a:solidFill>
                <a:srgbClr val="FF99CC"/>
              </a:solidFill>
              <a:cs typeface="+mj-cs"/>
            </a:endParaRPr>
          </a:p>
          <a:p>
            <a:r>
              <a:rPr lang="th-TH" sz="4000" b="1" dirty="0">
                <a:solidFill>
                  <a:srgbClr val="FF99CC"/>
                </a:solidFill>
                <a:cs typeface="+mj-cs"/>
              </a:rPr>
              <a:t>	</a:t>
            </a:r>
            <a:r>
              <a:rPr lang="th-TH" sz="4000" b="1" dirty="0" smtClean="0">
                <a:solidFill>
                  <a:schemeClr val="bg1"/>
                </a:solidFill>
                <a:cs typeface="+mj-cs"/>
              </a:rPr>
              <a:t>เขต</a:t>
            </a:r>
            <a:r>
              <a:rPr lang="th-TH" sz="4000" b="1" dirty="0">
                <a:solidFill>
                  <a:schemeClr val="bg1"/>
                </a:solidFill>
                <a:cs typeface="+mj-cs"/>
              </a:rPr>
              <a:t>ภูเขาสูง และที่ราบสูง </a:t>
            </a:r>
            <a:r>
              <a:rPr lang="th-TH" sz="4000" b="1" dirty="0">
                <a:solidFill>
                  <a:srgbClr val="FF99CC"/>
                </a:solidFill>
                <a:cs typeface="+mj-cs"/>
              </a:rPr>
              <a:t>มีการเลี้ยงโคเนื้อ  โคนม  แกะ </a:t>
            </a:r>
            <a:r>
              <a:rPr lang="th-TH" sz="4000" b="1" dirty="0" smtClean="0">
                <a:solidFill>
                  <a:srgbClr val="FF99CC"/>
                </a:solidFill>
                <a:cs typeface="+mj-cs"/>
              </a:rPr>
              <a:t> 	</a:t>
            </a:r>
            <a:r>
              <a:rPr lang="th-TH" sz="4000" b="1" dirty="0" smtClean="0">
                <a:solidFill>
                  <a:schemeClr val="bg1"/>
                </a:solidFill>
                <a:cs typeface="+mj-cs"/>
              </a:rPr>
              <a:t>เขต</a:t>
            </a:r>
            <a:r>
              <a:rPr lang="th-TH" sz="4000" b="1" dirty="0">
                <a:solidFill>
                  <a:schemeClr val="bg1"/>
                </a:solidFill>
                <a:cs typeface="+mj-cs"/>
              </a:rPr>
              <a:t>อบอุ่นชื้นตอนเหนือของคาบสมุทรบอล</a:t>
            </a:r>
            <a:r>
              <a:rPr lang="th-TH" sz="4000" b="1" dirty="0" err="1">
                <a:solidFill>
                  <a:schemeClr val="bg1"/>
                </a:solidFill>
                <a:cs typeface="+mj-cs"/>
              </a:rPr>
              <a:t>ข่าน</a:t>
            </a:r>
            <a:r>
              <a:rPr lang="th-TH" sz="4000" b="1" dirty="0">
                <a:solidFill>
                  <a:schemeClr val="bg1"/>
                </a:solidFill>
                <a:cs typeface="+mj-cs"/>
              </a:rPr>
              <a:t>  </a:t>
            </a:r>
            <a:r>
              <a:rPr lang="th-TH" sz="4000" b="1" dirty="0">
                <a:solidFill>
                  <a:srgbClr val="FF99CC"/>
                </a:solidFill>
                <a:cs typeface="+mj-cs"/>
              </a:rPr>
              <a:t>มีการเลี้ยงสุกรด้วยข้าวโพด </a:t>
            </a:r>
            <a:endParaRPr lang="th-TH" sz="4000" b="1" dirty="0" smtClean="0">
              <a:solidFill>
                <a:srgbClr val="FF99CC"/>
              </a:solidFill>
              <a:cs typeface="+mj-cs"/>
            </a:endParaRPr>
          </a:p>
          <a:p>
            <a:r>
              <a:rPr lang="th-TH" sz="4000" b="1" dirty="0">
                <a:solidFill>
                  <a:srgbClr val="FF99CC"/>
                </a:solidFill>
                <a:cs typeface="+mj-cs"/>
              </a:rPr>
              <a:t>	</a:t>
            </a:r>
            <a:r>
              <a:rPr lang="th-TH" sz="4000" b="1" dirty="0" smtClean="0">
                <a:solidFill>
                  <a:srgbClr val="FF99CC"/>
                </a:solidFill>
                <a:cs typeface="+mj-cs"/>
              </a:rPr>
              <a:t> </a:t>
            </a:r>
            <a:r>
              <a:rPr lang="th-TH" sz="4000" b="1" dirty="0">
                <a:solidFill>
                  <a:schemeClr val="bg1"/>
                </a:solidFill>
                <a:cs typeface="+mj-cs"/>
              </a:rPr>
              <a:t>เขตภาคพื้นสมุทรชายฝั่งตะวันตก  </a:t>
            </a:r>
            <a:r>
              <a:rPr lang="th-TH" sz="4000" b="1" dirty="0">
                <a:solidFill>
                  <a:srgbClr val="FF99CC"/>
                </a:solidFill>
                <a:cs typeface="+mj-cs"/>
              </a:rPr>
              <a:t>มีการทำฟาร์มโคนม</a:t>
            </a:r>
            <a:endParaRPr lang="en-US" sz="4000" b="1" dirty="0">
              <a:solidFill>
                <a:schemeClr val="bg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6262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79512" y="123478"/>
            <a:ext cx="88924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 smtClean="0">
                <a:solidFill>
                  <a:srgbClr val="00FFFF"/>
                </a:solidFill>
                <a:cs typeface="+mj-cs"/>
              </a:rPr>
              <a:t>	</a:t>
            </a:r>
            <a:r>
              <a:rPr lang="th-TH" sz="4000" b="1" dirty="0" smtClean="0">
                <a:solidFill>
                  <a:schemeClr val="bg1"/>
                </a:solidFill>
                <a:cs typeface="+mj-cs"/>
              </a:rPr>
              <a:t>3</a:t>
            </a:r>
            <a:r>
              <a:rPr lang="th-TH" sz="4000" b="1" dirty="0">
                <a:solidFill>
                  <a:schemeClr val="bg1"/>
                </a:solidFill>
                <a:cs typeface="+mj-cs"/>
              </a:rPr>
              <a:t>. การทำป่าไม้</a:t>
            </a:r>
            <a:r>
              <a:rPr lang="th-TH" sz="4000" b="1" dirty="0">
                <a:solidFill>
                  <a:srgbClr val="00FFFF"/>
                </a:solidFill>
                <a:cs typeface="+mj-cs"/>
              </a:rPr>
              <a:t>  พบมากในประเทศฟินแลนด์ สวีเดน รัสเซีย </a:t>
            </a:r>
            <a:r>
              <a:rPr lang="th-TH" sz="4000" b="1" dirty="0" err="1">
                <a:solidFill>
                  <a:srgbClr val="00FFFF"/>
                </a:solidFill>
                <a:cs typeface="+mj-cs"/>
              </a:rPr>
              <a:t>นอร์เวย์</a:t>
            </a:r>
            <a:r>
              <a:rPr lang="th-TH" sz="4000" b="1" dirty="0">
                <a:solidFill>
                  <a:srgbClr val="00FFFF"/>
                </a:solidFill>
                <a:cs typeface="+mj-cs"/>
              </a:rPr>
              <a:t> ในบริเวณป่าสน ซึ่งเป็นไม้เนื้ออ่อน นำมาผลิตเป็นเยื่อ</a:t>
            </a:r>
            <a:r>
              <a:rPr lang="th-TH" sz="4000" b="1" dirty="0" smtClean="0">
                <a:solidFill>
                  <a:srgbClr val="00FFFF"/>
                </a:solidFill>
                <a:cs typeface="+mj-cs"/>
              </a:rPr>
              <a:t>กระดาษ</a:t>
            </a:r>
            <a:endParaRPr lang="th-TH" sz="4000" b="1" dirty="0">
              <a:solidFill>
                <a:srgbClr val="00FFFF"/>
              </a:solidFill>
              <a:cs typeface="+mj-cs"/>
            </a:endParaRPr>
          </a:p>
          <a:p>
            <a:r>
              <a:rPr lang="th-TH" sz="4000" b="1" dirty="0">
                <a:solidFill>
                  <a:schemeClr val="bg1"/>
                </a:solidFill>
                <a:cs typeface="+mj-cs"/>
              </a:rPr>
              <a:t>          4. การประมง  </a:t>
            </a:r>
            <a:r>
              <a:rPr lang="th-TH" sz="4000" b="1" dirty="0">
                <a:solidFill>
                  <a:srgbClr val="00FFFF"/>
                </a:solidFill>
                <a:cs typeface="+mj-cs"/>
              </a:rPr>
              <a:t>แหล่งประมงที่สำคัญ ได้แก่ ทะเลเหนือ โดยเฉพาะบริเวณที่กระแสน้ำอุ่นแอตแลนติกเหนือบรรจบกับกระแสน้ำเย็นกรีนแลนด์ตะวันออก เกิดเป็นแหล่งที่มีปลาชุกชุมมากแห่งหนึ่งของโลกเรียกว่า  ดอก</a:t>
            </a:r>
            <a:r>
              <a:rPr lang="th-TH" sz="4000" b="1" dirty="0" err="1">
                <a:solidFill>
                  <a:srgbClr val="00FFFF"/>
                </a:solidFill>
                <a:cs typeface="+mj-cs"/>
              </a:rPr>
              <a:t>เกอร์</a:t>
            </a:r>
            <a:r>
              <a:rPr lang="th-TH" sz="4000" b="1" dirty="0">
                <a:solidFill>
                  <a:srgbClr val="00FFFF"/>
                </a:solidFill>
                <a:cs typeface="+mj-cs"/>
              </a:rPr>
              <a:t>แบงก์  ประเทศที่จับปลา</a:t>
            </a:r>
            <a:r>
              <a:rPr lang="th-TH" sz="4000" b="1" dirty="0" err="1">
                <a:solidFill>
                  <a:srgbClr val="00FFFF"/>
                </a:solidFill>
                <a:cs typeface="+mj-cs"/>
              </a:rPr>
              <a:t>ได้มาก</a:t>
            </a:r>
            <a:r>
              <a:rPr lang="th-TH" sz="4000" b="1" dirty="0">
                <a:solidFill>
                  <a:srgbClr val="00FFFF"/>
                </a:solidFill>
                <a:cs typeface="+mj-cs"/>
              </a:rPr>
              <a:t>  </a:t>
            </a:r>
            <a:r>
              <a:rPr lang="th-TH" sz="4000" b="1" dirty="0" err="1">
                <a:solidFill>
                  <a:srgbClr val="00FFFF"/>
                </a:solidFill>
                <a:cs typeface="+mj-cs"/>
              </a:rPr>
              <a:t>สหราชอาณาจักร</a:t>
            </a:r>
            <a:r>
              <a:rPr lang="th-TH" sz="4000" b="1" dirty="0">
                <a:solidFill>
                  <a:srgbClr val="00FFFF"/>
                </a:solidFill>
                <a:cs typeface="+mj-cs"/>
              </a:rPr>
              <a:t>  </a:t>
            </a:r>
            <a:r>
              <a:rPr lang="th-TH" sz="4000" b="1" dirty="0" err="1">
                <a:solidFill>
                  <a:srgbClr val="00FFFF"/>
                </a:solidFill>
                <a:cs typeface="+mj-cs"/>
              </a:rPr>
              <a:t>ไอซ์</a:t>
            </a:r>
            <a:r>
              <a:rPr lang="th-TH" sz="4000" b="1" dirty="0">
                <a:solidFill>
                  <a:srgbClr val="00FFFF"/>
                </a:solidFill>
                <a:cs typeface="+mj-cs"/>
              </a:rPr>
              <a:t>แลนด์ </a:t>
            </a:r>
            <a:endParaRPr lang="en-US" sz="4000" b="1" dirty="0">
              <a:solidFill>
                <a:srgbClr val="FFFF99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765169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ผลการค้นหารูปภาพสำหรับ europe map clim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78" y="-55648"/>
            <a:ext cx="7399006" cy="5219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01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รูปภาพที่เกี่ยวข้อง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8"/>
          <a:stretch/>
        </p:blipFill>
        <p:spPr bwMode="auto">
          <a:xfrm>
            <a:off x="355274" y="144016"/>
            <a:ext cx="8208913" cy="5020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ผลการค้นหารูปภาพสำหรับ dogger ban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0"/>
            <a:ext cx="4896544" cy="177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14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07504" y="123478"/>
            <a:ext cx="889248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>
                <a:solidFill>
                  <a:srgbClr val="FFFF00"/>
                </a:solidFill>
                <a:cs typeface="+mj-cs"/>
              </a:rPr>
              <a:t> </a:t>
            </a:r>
            <a:r>
              <a:rPr lang="th-TH" sz="4000" b="1" dirty="0" smtClean="0">
                <a:solidFill>
                  <a:srgbClr val="FFFF00"/>
                </a:solidFill>
                <a:cs typeface="+mj-cs"/>
              </a:rPr>
              <a:t>	</a:t>
            </a:r>
            <a:r>
              <a:rPr lang="th-TH" sz="4000" b="1" dirty="0" smtClean="0">
                <a:solidFill>
                  <a:srgbClr val="00FFFF"/>
                </a:solidFill>
                <a:cs typeface="+mj-cs"/>
              </a:rPr>
              <a:t>5</a:t>
            </a:r>
            <a:r>
              <a:rPr lang="th-TH" sz="4000" b="1" dirty="0">
                <a:solidFill>
                  <a:srgbClr val="00FFFF"/>
                </a:solidFill>
                <a:cs typeface="+mj-cs"/>
              </a:rPr>
              <a:t>. การทำเหมืองแร่ </a:t>
            </a:r>
            <a:r>
              <a:rPr lang="th-TH" sz="4000" b="1" dirty="0">
                <a:solidFill>
                  <a:srgbClr val="FFFF00"/>
                </a:solidFill>
                <a:cs typeface="+mj-cs"/>
              </a:rPr>
              <a:t>ยุโรปเป็นทวีปที่มีแร่เหล็กและถ่านหินอุดมสมบูรณ์                                     </a:t>
            </a:r>
          </a:p>
          <a:p>
            <a:r>
              <a:rPr lang="th-TH" sz="38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          </a:t>
            </a:r>
            <a:r>
              <a:rPr lang="th-TH" sz="38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– ถ่านหิน </a:t>
            </a:r>
            <a:r>
              <a:rPr lang="th-TH" sz="38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แหล่งสำคัญอยู่ทางภาคเหนือของ</a:t>
            </a:r>
            <a:r>
              <a:rPr lang="th-TH" sz="3800" b="1" dirty="0" err="1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สหราชอาณาจักร</a:t>
            </a:r>
            <a:r>
              <a:rPr lang="th-TH" sz="38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 ภาคกลางของเบลเยียม  ลุ่มแม่น้ำ</a:t>
            </a:r>
            <a:r>
              <a:rPr lang="th-TH" sz="3800" b="1" dirty="0" err="1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รูห์</a:t>
            </a:r>
            <a:r>
              <a:rPr lang="th-TH" sz="38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ของเยอรมนี ภาคใต้ของโปแลนด์ ภาคเหนือของ</a:t>
            </a:r>
            <a:r>
              <a:rPr lang="th-TH" sz="3800" b="1" dirty="0" err="1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เช็ก</a:t>
            </a:r>
            <a:r>
              <a:rPr lang="th-TH" sz="38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3800" b="1" dirty="0" err="1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สโล</a:t>
            </a:r>
            <a:r>
              <a:rPr lang="th-TH" sz="38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วัก  ยูเครน  ไซ</a:t>
            </a:r>
            <a:r>
              <a:rPr lang="th-TH" sz="3800" b="1" dirty="0" err="1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บีเรีย</a:t>
            </a:r>
            <a:r>
              <a:rPr lang="th-TH" sz="38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ของรัสเซีย                 </a:t>
            </a:r>
          </a:p>
          <a:p>
            <a:r>
              <a:rPr lang="th-TH" sz="38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          – เหล็ก </a:t>
            </a:r>
            <a:r>
              <a:rPr lang="th-TH" sz="38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แหล่งสำคัญคือ </a:t>
            </a:r>
            <a:r>
              <a:rPr lang="th-TH" sz="3800" b="1" dirty="0" err="1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แหล่งคิ</a:t>
            </a:r>
            <a:r>
              <a:rPr lang="th-TH" sz="38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รูนาและเยลี</a:t>
            </a:r>
            <a:r>
              <a:rPr lang="th-TH" sz="3800" b="1" dirty="0" err="1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วาร์</a:t>
            </a:r>
            <a:r>
              <a:rPr lang="th-TH" sz="38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ทางตอนเหนือของสวีเดน /</a:t>
            </a:r>
            <a:r>
              <a:rPr lang="th-TH" sz="3800" b="1" dirty="0" err="1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แหล่งค</a:t>
            </a:r>
            <a:r>
              <a:rPr lang="th-TH" sz="38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ริวอ</a:t>
            </a:r>
            <a:r>
              <a:rPr lang="th-TH" sz="3800" b="1" dirty="0" err="1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ยร็อก</a:t>
            </a:r>
            <a:r>
              <a:rPr lang="th-TH" sz="38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ในยูเครน/</a:t>
            </a:r>
            <a:r>
              <a:rPr lang="th-TH" sz="3800" b="1" dirty="0" err="1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แหล่งลอเรนซ์</a:t>
            </a:r>
            <a:r>
              <a:rPr lang="th-TH" sz="38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ทางตะวันออกเฉียงใต้ของฝรั่งเศส</a:t>
            </a:r>
            <a:endParaRPr lang="en-US" sz="3800" b="1" dirty="0">
              <a:solidFill>
                <a:srgbClr val="FFFF00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0200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ผลการค้นหารูปภาพสำหรับ political europe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0"/>
            <a:ext cx="7416824" cy="5126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62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79512" y="258777"/>
            <a:ext cx="889248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 	</a:t>
            </a:r>
            <a:r>
              <a:rPr lang="th-TH" sz="40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– </a:t>
            </a:r>
            <a:r>
              <a:rPr lang="th-TH" sz="40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น้ำมันดิบและก๊าซธรรมชาติ </a:t>
            </a:r>
            <a:r>
              <a:rPr lang="th-TH" sz="40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แหล่งสำคัญของยุโรปอยู่ในบริเวณทะเลเหนือ และรอบๆทะเลสาบแค</a:t>
            </a:r>
            <a:r>
              <a:rPr lang="th-TH" sz="4000" b="1" dirty="0" err="1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สเปียน</a:t>
            </a:r>
            <a:r>
              <a:rPr lang="th-TH" sz="40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                                     </a:t>
            </a:r>
          </a:p>
          <a:p>
            <a:r>
              <a:rPr lang="th-TH" sz="40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          – บอก</a:t>
            </a:r>
            <a:r>
              <a:rPr lang="th-TH" sz="4000" b="1" dirty="0" err="1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ไซต์</a:t>
            </a:r>
            <a:r>
              <a:rPr lang="th-TH" sz="40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0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เมื่อนำถลุงแล้วได้อะลูมิเนียม แหล่งผลิตสำคัญอยู่ทางภาคใต้ของฝรั่งเศส ยูโกสลาเวีย ฮังการี เทือกเขาอู</a:t>
            </a:r>
            <a:r>
              <a:rPr lang="th-TH" sz="4000" b="1" dirty="0" err="1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ราล</a:t>
            </a:r>
            <a:r>
              <a:rPr lang="th-TH" sz="40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ในรัสเซีย              </a:t>
            </a:r>
          </a:p>
          <a:p>
            <a:r>
              <a:rPr lang="th-TH" sz="40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         </a:t>
            </a:r>
            <a:r>
              <a:rPr lang="th-TH" sz="40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– </a:t>
            </a:r>
            <a:r>
              <a:rPr lang="th-TH" sz="40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โพ</a:t>
            </a:r>
            <a:r>
              <a:rPr lang="th-TH" sz="4000" b="1" dirty="0" err="1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แทช</a:t>
            </a:r>
            <a:r>
              <a:rPr lang="th-TH" sz="40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0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ใช้ในอุตสาหกรรมปุ๋ยและสบู่ แหล่งผลิตอยู่ในประเทศฝรั่งเศส เยอรมนี สเปน รัสเซีย</a:t>
            </a:r>
            <a:endParaRPr lang="en-US" sz="4000" b="1" dirty="0">
              <a:solidFill>
                <a:srgbClr val="FFFF99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765169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5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2062</TotalTime>
  <Words>122</Words>
  <Application>Microsoft Office PowerPoint</Application>
  <PresentationFormat>นำเสนอทางหน้าจอ (16:9)</PresentationFormat>
  <Paragraphs>48</Paragraphs>
  <Slides>25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3</vt:i4>
      </vt:variant>
      <vt:variant>
        <vt:lpstr>ชื่อเรื่องสไลด์</vt:lpstr>
      </vt:variant>
      <vt:variant>
        <vt:i4>25</vt:i4>
      </vt:variant>
    </vt:vector>
  </HeadingPairs>
  <TitlesOfParts>
    <vt:vector size="33" baseType="lpstr">
      <vt:lpstr>Angsana New</vt:lpstr>
      <vt:lpstr>Arial</vt:lpstr>
      <vt:lpstr>Calibri</vt:lpstr>
      <vt:lpstr>Cordia New</vt:lpstr>
      <vt:lpstr>Wingdings</vt:lpstr>
      <vt:lpstr>15_ชุดรูปแบบของ Office</vt:lpstr>
      <vt:lpstr>6_ชุดรูปแบบของ Office</vt:lpstr>
      <vt:lpstr>1_ชุดรูปแบบของ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sk</dc:creator>
  <cp:lastModifiedBy>SMKCC</cp:lastModifiedBy>
  <cp:revision>215</cp:revision>
  <dcterms:created xsi:type="dcterms:W3CDTF">2015-08-17T14:59:25Z</dcterms:created>
  <dcterms:modified xsi:type="dcterms:W3CDTF">2017-06-09T08:50:31Z</dcterms:modified>
</cp:coreProperties>
</file>