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96" y="-7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3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3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649096" y="-21510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7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7" y="4421082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9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38C1FA2C-2142-41C0-B669-DF64AC8BDF88}" type="datetimeFigureOut">
              <a:rPr lang="th-TH" smtClean="0"/>
              <a:pPr/>
              <a:t>09/06/60</a:t>
            </a:fld>
            <a:endParaRPr lang="th-TH"/>
          </a:p>
        </p:txBody>
      </p:sp>
      <p:sp>
        <p:nvSpPr>
          <p:cNvPr id="50" name="Rectangle 49"/>
          <p:cNvSpPr/>
          <p:nvPr/>
        </p:nvSpPr>
        <p:spPr>
          <a:xfrm>
            <a:off x="4650889" y="6088286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8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th-TH">
              <a:solidFill>
                <a:srgbClr val="0F6FC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8" y="5719968"/>
            <a:ext cx="643667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BBF9AB9-2943-47BC-92C0-E16E3B68A1A9}" type="slidenum">
              <a:rPr lang="th-TH" smtClean="0">
                <a:solidFill>
                  <a:srgbClr val="0F6FC6"/>
                </a:solidFill>
              </a:rPr>
              <a:pPr/>
              <a:t>‹#›</a:t>
            </a:fld>
            <a:endParaRPr lang="th-TH">
              <a:solidFill>
                <a:srgbClr val="0F6FC6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4650889" y="6088286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585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1FA2C-2142-41C0-B669-DF64AC8BDF88}" type="datetimeFigureOut">
              <a:rPr lang="th-TH" smtClean="0"/>
              <a:pPr/>
              <a:t>09/06/60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F6FC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F9AB9-2943-47BC-92C0-E16E3B68A1A9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28654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6" y="2900831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7" y="4267202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1FA2C-2142-41C0-B669-DF64AC8BDF88}" type="datetimeFigureOut">
              <a:rPr lang="th-TH" smtClean="0"/>
              <a:pPr/>
              <a:t>09/06/60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F6FC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F9AB9-2943-47BC-92C0-E16E3B68A1A9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86483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1FA2C-2142-41C0-B669-DF64AC8BDF88}" type="datetimeFigureOut">
              <a:rPr lang="th-TH" smtClean="0"/>
              <a:pPr/>
              <a:t>09/06/60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F6FC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F9AB9-2943-47BC-92C0-E16E3B68A1A9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563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3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6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40" y="2316009"/>
            <a:ext cx="3055717" cy="639763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6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1FA2C-2142-41C0-B669-DF64AC8BDF88}" type="datetimeFigureOut">
              <a:rPr lang="th-TH" smtClean="0"/>
              <a:pPr/>
              <a:t>09/06/60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F6FC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F9AB9-2943-47BC-92C0-E16E3B68A1A9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3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1FA2C-2142-41C0-B669-DF64AC8BDF88}" type="datetimeFigureOut">
              <a:rPr lang="th-TH" smtClean="0"/>
              <a:pPr/>
              <a:t>09/06/60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F6FC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F9AB9-2943-47BC-92C0-E16E3B68A1A9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06002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1FA2C-2142-41C0-B669-DF64AC8BDF88}" type="datetimeFigureOut">
              <a:rPr lang="th-TH" smtClean="0"/>
              <a:pPr/>
              <a:t>09/06/60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F6FC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F9AB9-2943-47BC-92C0-E16E3B68A1A9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57339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3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3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4649096" y="-21511"/>
            <a:ext cx="3505200" cy="62393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1FA2C-2142-41C0-B669-DF64AC8BDF88}" type="datetimeFigureOut">
              <a:rPr lang="th-TH" smtClean="0"/>
              <a:pPr/>
              <a:t>09/06/60</a:t>
            </a:fld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F9AB9-2943-47BC-92C0-E16E3B68A1A9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58" name="Rectangle 57"/>
          <p:cNvSpPr/>
          <p:nvPr/>
        </p:nvSpPr>
        <p:spPr>
          <a:xfrm>
            <a:off x="905575" y="601884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5" y="856527"/>
            <a:ext cx="3090440" cy="5150735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6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6"/>
            <a:ext cx="3493664" cy="365125"/>
          </a:xfrm>
        </p:spPr>
        <p:txBody>
          <a:bodyPr>
            <a:normAutofit/>
          </a:bodyPr>
          <a:lstStyle/>
          <a:p>
            <a:endParaRPr lang="th-TH">
              <a:solidFill>
                <a:srgbClr val="0F6FC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4" y="2657437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5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1258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3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3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4649096" y="-21511"/>
            <a:ext cx="3505200" cy="62393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905575" y="601884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4650889" y="6088286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12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3" y="4133090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1FA2C-2142-41C0-B669-DF64AC8BDF88}" type="datetimeFigureOut">
              <a:rPr lang="th-TH" smtClean="0"/>
              <a:pPr/>
              <a:t>09/06/60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6"/>
            <a:ext cx="3493664" cy="365125"/>
          </a:xfrm>
        </p:spPr>
        <p:txBody>
          <a:bodyPr>
            <a:normAutofit/>
          </a:bodyPr>
          <a:lstStyle/>
          <a:p>
            <a:endParaRPr lang="th-TH">
              <a:solidFill>
                <a:srgbClr val="0F6FC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F9AB9-2943-47BC-92C0-E16E3B68A1A9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24070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1FA2C-2142-41C0-B669-DF64AC8BDF88}" type="datetimeFigureOut">
              <a:rPr lang="th-TH" smtClean="0"/>
              <a:pPr/>
              <a:t>09/06/60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F6FC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F9AB9-2943-47BC-92C0-E16E3B68A1A9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69479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2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1FA2C-2142-41C0-B669-DF64AC8BDF88}" type="datetimeFigureOut">
              <a:rPr lang="th-TH" smtClean="0"/>
              <a:pPr/>
              <a:t>09/06/60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F6FC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F9AB9-2943-47BC-92C0-E16E3B68A1A9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94245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799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90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4561243" y="-21510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4649096" y="-21511"/>
            <a:ext cx="3505200" cy="62393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1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4" y="2323653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38C1FA2C-2142-41C0-B669-DF64AC8BDF88}" type="datetimeFigureOut">
              <a:rPr lang="th-TH" smtClean="0"/>
              <a:pPr/>
              <a:t>09/06/60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2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th-TH">
              <a:solidFill>
                <a:srgbClr val="0F6FC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7" y="224492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0BBF9AB9-2943-47BC-92C0-E16E3B68A1A9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40179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406780"/>
            <a:ext cx="9144000" cy="545122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2"/>
            <a:ext cx="9144000" cy="140676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570" tIns="34289" rIns="68570" bIns="34289" rtlCol="0" anchor="ctr"/>
          <a:lstStyle/>
          <a:p>
            <a:pPr algn="ctr" defTabSz="685681"/>
            <a:endParaRPr lang="th-TH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23728" y="212845"/>
            <a:ext cx="4694154" cy="761745"/>
          </a:xfrm>
          <a:prstGeom prst="rect">
            <a:avLst/>
          </a:prstGeom>
          <a:noFill/>
        </p:spPr>
        <p:txBody>
          <a:bodyPr wrap="square" lIns="68570" tIns="34289" rIns="68570" bIns="34289" rtlCol="0">
            <a:spAutoFit/>
          </a:bodyPr>
          <a:lstStyle/>
          <a:p>
            <a:pPr algn="ctr" defTabSz="685681"/>
            <a:r>
              <a:rPr lang="th-TH" sz="4500" b="1" u="sng" dirty="0">
                <a:solidFill>
                  <a:prstClr val="white"/>
                </a:solidFill>
                <a:latin typeface="DB EuroThai X Ext" panose="02000503000000020004" pitchFamily="2" charset="-34"/>
                <a:cs typeface="DB EuroThai X Ext" panose="02000503000000020004" pitchFamily="2" charset="-34"/>
              </a:rPr>
              <a:t>แบบฝึกหัดทบทวน</a:t>
            </a:r>
            <a:endParaRPr lang="th-TH" sz="4500" b="1" u="sng" dirty="0">
              <a:solidFill>
                <a:prstClr val="white"/>
              </a:solidFill>
              <a:latin typeface="DB EuroThai X Ext" panose="02000503000000020004" pitchFamily="2" charset="-34"/>
              <a:cs typeface="DB EuroThai X Ext" panose="02000503000000020004" pitchFamily="2" charset="-34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3" y="201445"/>
            <a:ext cx="1166043" cy="151153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62573" y="1796821"/>
            <a:ext cx="7767382" cy="2839237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r>
              <a:rPr lang="th-TH" sz="3600" b="1" dirty="0">
                <a:solidFill>
                  <a:prstClr val="white"/>
                </a:solidFill>
              </a:rPr>
              <a:t>๑.	ทุกคำในข้อใดไม่ออกเสียงควบกล้ำ</a:t>
            </a:r>
          </a:p>
          <a:p>
            <a:r>
              <a:rPr lang="th-TH" sz="3600" b="1" dirty="0">
                <a:solidFill>
                  <a:prstClr val="white"/>
                </a:solidFill>
              </a:rPr>
              <a:t>	๑.	ปลัด	พฤทธิ์	</a:t>
            </a:r>
            <a:r>
              <a:rPr lang="th-TH" sz="3600" b="1" dirty="0">
                <a:solidFill>
                  <a:prstClr val="white"/>
                </a:solidFill>
              </a:rPr>
              <a:t>นิทรา</a:t>
            </a:r>
          </a:p>
          <a:p>
            <a:r>
              <a:rPr lang="th-TH" sz="3600" b="1" dirty="0">
                <a:solidFill>
                  <a:prstClr val="white"/>
                </a:solidFill>
              </a:rPr>
              <a:t>	</a:t>
            </a:r>
            <a:r>
              <a:rPr lang="th-TH" sz="3600" b="1" dirty="0">
                <a:solidFill>
                  <a:prstClr val="white"/>
                </a:solidFill>
              </a:rPr>
              <a:t>๒.</a:t>
            </a:r>
            <a:r>
              <a:rPr lang="th-TH" sz="3600" b="1" dirty="0">
                <a:solidFill>
                  <a:prstClr val="white"/>
                </a:solidFill>
              </a:rPr>
              <a:t>	ปรอท	กลศ	แทรก</a:t>
            </a:r>
          </a:p>
          <a:p>
            <a:r>
              <a:rPr lang="th-TH" sz="3600" b="1" dirty="0">
                <a:solidFill>
                  <a:prstClr val="white"/>
                </a:solidFill>
              </a:rPr>
              <a:t>	๓.	ปลาต	ขรม	</a:t>
            </a:r>
            <a:r>
              <a:rPr lang="th-TH" sz="3600" b="1" dirty="0">
                <a:solidFill>
                  <a:prstClr val="white"/>
                </a:solidFill>
              </a:rPr>
              <a:t>พุทรา</a:t>
            </a:r>
          </a:p>
          <a:p>
            <a:r>
              <a:rPr lang="th-TH" sz="3600" b="1" dirty="0">
                <a:solidFill>
                  <a:prstClr val="white"/>
                </a:solidFill>
              </a:rPr>
              <a:t>	๔.	ปริตร	ตรุษ	อินทรีย์</a:t>
            </a:r>
          </a:p>
        </p:txBody>
      </p:sp>
      <p:pic>
        <p:nvPicPr>
          <p:cNvPr id="11" name="Picture 2" descr="http://www.vannaraspa.com/images/facebook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6587" y="212844"/>
            <a:ext cx="614174" cy="818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680761" y="446968"/>
            <a:ext cx="1118508" cy="438580"/>
          </a:xfrm>
          <a:prstGeom prst="rect">
            <a:avLst/>
          </a:prstGeom>
          <a:noFill/>
        </p:spPr>
        <p:txBody>
          <a:bodyPr wrap="square" lIns="68570" tIns="34289" rIns="68570" bIns="34289" rtlCol="0">
            <a:spAutoFit/>
          </a:bodyPr>
          <a:lstStyle/>
          <a:p>
            <a:pPr defTabSz="685766"/>
            <a:r>
              <a:rPr lang="en-US" sz="2400" b="1" dirty="0" err="1">
                <a:solidFill>
                  <a:srgbClr val="009DD9">
                    <a:lumMod val="20000"/>
                    <a:lumOff val="80000"/>
                  </a:srgb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Kruptitee</a:t>
            </a:r>
            <a:endParaRPr lang="th-TH" sz="2000" b="1" dirty="0">
              <a:solidFill>
                <a:srgbClr val="009DD9">
                  <a:lumMod val="20000"/>
                  <a:lumOff val="80000"/>
                </a:srgbClr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pic>
        <p:nvPicPr>
          <p:cNvPr id="9" name="รูปภาพ 3" descr="https://fbcdn-sphotos-g-a.akamaihd.net/hphotos-ak-xfa1/v/t1.0-9/10356703_761215247266712_9112800328657137276_n.jpg?oh=5d8b94b54ceb0d5d0453abeb7cdb7419&amp;oe=55360CB9&amp;__gda__=1429849231_1da1c26e6513597b6ed07139d27cf4a4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707" b="96402" l="9704" r="89803">
                        <a14:foregroundMark x1="27138" y1="40323" x2="27138" y2="36104"/>
                        <a14:foregroundMark x1="28289" y1="43548" x2="28289" y2="47146"/>
                        <a14:foregroundMark x1="25329" y1="43052" x2="28947" y2="27792"/>
                        <a14:foregroundMark x1="38651" y1="47643" x2="36349" y2="32878"/>
                        <a14:foregroundMark x1="35033" y1="33871" x2="22204" y2="34243"/>
                        <a14:foregroundMark x1="23520" y1="36104" x2="27796" y2="45782"/>
                        <a14:foregroundMark x1="25822" y1="45782" x2="46053" y2="393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4886101"/>
            <a:ext cx="1115616" cy="197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C:\Users\Lenovo\Desktop\rพื้นหลัง Powerpoint\20906_10577_130717233354_5C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1115619" y="422881"/>
            <a:ext cx="2663423" cy="4501230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algn="ctr"/>
            <a:r>
              <a:rPr lang="th-TH" sz="9600" b="1" dirty="0">
                <a:solidFill>
                  <a:prstClr val="white"/>
                </a:solidFill>
              </a:rPr>
              <a:t>พยางค์</a:t>
            </a:r>
          </a:p>
          <a:p>
            <a:pPr algn="ctr"/>
            <a:r>
              <a:rPr lang="th-TH" sz="9600" b="1" dirty="0">
                <a:solidFill>
                  <a:prstClr val="white"/>
                </a:solidFill>
              </a:rPr>
              <a:t>และ</a:t>
            </a:r>
          </a:p>
          <a:p>
            <a:pPr algn="ctr"/>
            <a:r>
              <a:rPr lang="th-TH" sz="9600" b="1" dirty="0">
                <a:solidFill>
                  <a:prstClr val="white"/>
                </a:solidFill>
              </a:rPr>
              <a:t>คำ</a:t>
            </a:r>
            <a:endParaRPr lang="th-TH" sz="96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79162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42523"/>
            <a:ext cx="9144000" cy="631547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solidFill>
                <a:prstClr val="white"/>
              </a:solidFill>
            </a:endParaRPr>
          </a:p>
        </p:txBody>
      </p:sp>
      <p:pic>
        <p:nvPicPr>
          <p:cNvPr id="2050" name="Picture 2" descr="C:\Users\Lenovo\Desktop\rพื้นหลัง Powerpoint\20906_10577_130821214247_Qo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33" b="6494"/>
          <a:stretch/>
        </p:blipFill>
        <p:spPr bwMode="auto">
          <a:xfrm>
            <a:off x="-9328" y="542523"/>
            <a:ext cx="9133712" cy="6315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13"/>
            <a:ext cx="9144000" cy="54251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570" tIns="34289" rIns="68570" bIns="34289" rtlCol="0" anchor="ctr"/>
          <a:lstStyle/>
          <a:p>
            <a:pPr algn="ctr" defTabSz="685681"/>
            <a:endParaRPr lang="th-TH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27" y="164637"/>
            <a:ext cx="583021" cy="7557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05983" y="577276"/>
            <a:ext cx="7767382" cy="1177243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algn="ctr"/>
            <a:r>
              <a:rPr lang="th-TH" sz="7200" b="1" dirty="0">
                <a:solidFill>
                  <a:prstClr val="white"/>
                </a:solidFill>
              </a:rPr>
              <a:t>พยางค์</a:t>
            </a:r>
          </a:p>
        </p:txBody>
      </p:sp>
      <p:pic>
        <p:nvPicPr>
          <p:cNvPr id="9" name="รูปภาพ 3" descr="https://fbcdn-sphotos-g-a.akamaihd.net/hphotos-ak-xfa1/v/t1.0-9/10356703_761215247266712_9112800328657137276_n.jpg?oh=5d8b94b54ceb0d5d0453abeb7cdb7419&amp;oe=55360CB9&amp;__gda__=1429849231_1da1c26e6513597b6ed07139d27cf4a4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707" b="96402" l="9704" r="89803">
                        <a14:foregroundMark x1="27138" y1="40323" x2="27138" y2="36104"/>
                        <a14:foregroundMark x1="28289" y1="43548" x2="28289" y2="47146"/>
                        <a14:foregroundMark x1="25329" y1="43052" x2="28947" y2="27792"/>
                        <a14:foregroundMark x1="38651" y1="47643" x2="36349" y2="32878"/>
                        <a14:foregroundMark x1="35033" y1="33871" x2="22204" y2="34243"/>
                        <a14:foregroundMark x1="23520" y1="36104" x2="27796" y2="45782"/>
                        <a14:foregroundMark x1="25822" y1="45782" x2="46053" y2="393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4828408"/>
            <a:ext cx="1115616" cy="197189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/>
          <p:cNvSpPr/>
          <p:nvPr/>
        </p:nvSpPr>
        <p:spPr>
          <a:xfrm>
            <a:off x="1115616" y="80861"/>
            <a:ext cx="7767382" cy="346247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algn="ctr"/>
            <a:r>
              <a:rPr lang="th-TH" sz="1800" b="1" dirty="0">
                <a:solidFill>
                  <a:prstClr val="white"/>
                </a:solidFill>
              </a:rPr>
              <a:t>ภาษาไทย ชั้น ม.๔ โดย อ.พีระเสก บริสุทธิ์บัวทิพย์ (ครูพี่ตี่ตี๋)</a:t>
            </a:r>
            <a:endParaRPr lang="th-TH" sz="1800" b="1" dirty="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50047" y="1820258"/>
            <a:ext cx="7814967" cy="2777681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r>
              <a:rPr lang="th-TH" sz="4400" b="1" dirty="0">
                <a:solidFill>
                  <a:prstClr val="white"/>
                </a:solidFill>
              </a:rPr>
              <a:t>	พยางค์ </a:t>
            </a:r>
            <a:r>
              <a:rPr lang="th-TH" sz="4400" b="1" dirty="0">
                <a:solidFill>
                  <a:prstClr val="white"/>
                </a:solidFill>
              </a:rPr>
              <a:t>คือ กลุ่มเสียงที่มีเสียงพยัญชนะ เสียงสระ และเสียงวรรณยุกต์ประกอบกัน </a:t>
            </a:r>
            <a:r>
              <a:rPr lang="th-TH" sz="4400" b="1" dirty="0">
                <a:solidFill>
                  <a:prstClr val="white"/>
                </a:solidFill>
              </a:rPr>
              <a:t>จะ.................................</a:t>
            </a:r>
          </a:p>
          <a:p>
            <a:r>
              <a:rPr lang="th-TH" sz="4400" b="1" dirty="0">
                <a:solidFill>
                  <a:prstClr val="white"/>
                </a:solidFill>
              </a:rPr>
              <a:t>....................................................................................... บาง</a:t>
            </a:r>
            <a:r>
              <a:rPr lang="th-TH" sz="4400" b="1" dirty="0">
                <a:solidFill>
                  <a:prstClr val="white"/>
                </a:solidFill>
              </a:rPr>
              <a:t>พยางค์จะมีเสียงพยัญชนะท้ายด้วย</a:t>
            </a:r>
          </a:p>
        </p:txBody>
      </p:sp>
    </p:spTree>
    <p:extLst>
      <p:ext uri="{BB962C8B-B14F-4D97-AF65-F5344CB8AC3E}">
        <p14:creationId xmlns:p14="http://schemas.microsoft.com/office/powerpoint/2010/main" val="230392737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42523"/>
            <a:ext cx="9144000" cy="631547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solidFill>
                <a:prstClr val="white"/>
              </a:solidFill>
            </a:endParaRPr>
          </a:p>
        </p:txBody>
      </p:sp>
      <p:pic>
        <p:nvPicPr>
          <p:cNvPr id="2050" name="Picture 2" descr="C:\Users\Lenovo\Desktop\rพื้นหลัง Powerpoint\20906_10577_130821214247_Qo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33" b="6494"/>
          <a:stretch/>
        </p:blipFill>
        <p:spPr bwMode="auto">
          <a:xfrm>
            <a:off x="-9328" y="542523"/>
            <a:ext cx="9133712" cy="6315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13"/>
            <a:ext cx="9144000" cy="54251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570" tIns="34289" rIns="68570" bIns="34289" rtlCol="0" anchor="ctr"/>
          <a:lstStyle/>
          <a:p>
            <a:pPr algn="ctr" defTabSz="685681"/>
            <a:endParaRPr lang="th-TH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27" y="164637"/>
            <a:ext cx="583021" cy="755768"/>
          </a:xfrm>
          <a:prstGeom prst="rect">
            <a:avLst/>
          </a:prstGeom>
        </p:spPr>
      </p:pic>
      <p:pic>
        <p:nvPicPr>
          <p:cNvPr id="9" name="รูปภาพ 3" descr="https://fbcdn-sphotos-g-a.akamaihd.net/hphotos-ak-xfa1/v/t1.0-9/10356703_761215247266712_9112800328657137276_n.jpg?oh=5d8b94b54ceb0d5d0453abeb7cdb7419&amp;oe=55360CB9&amp;__gda__=1429849231_1da1c26e6513597b6ed07139d27cf4a4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707" b="96402" l="9704" r="89803">
                        <a14:foregroundMark x1="27138" y1="40323" x2="27138" y2="36104"/>
                        <a14:foregroundMark x1="28289" y1="43548" x2="28289" y2="47146"/>
                        <a14:foregroundMark x1="25329" y1="43052" x2="28947" y2="27792"/>
                        <a14:foregroundMark x1="38651" y1="47643" x2="36349" y2="32878"/>
                        <a14:foregroundMark x1="35033" y1="33871" x2="22204" y2="34243"/>
                        <a14:foregroundMark x1="23520" y1="36104" x2="27796" y2="45782"/>
                        <a14:foregroundMark x1="25822" y1="45782" x2="46053" y2="393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4828408"/>
            <a:ext cx="1115616" cy="197189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/>
          <p:cNvSpPr/>
          <p:nvPr/>
        </p:nvSpPr>
        <p:spPr>
          <a:xfrm>
            <a:off x="1115616" y="80861"/>
            <a:ext cx="7767382" cy="346247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algn="ctr"/>
            <a:r>
              <a:rPr lang="th-TH" sz="1800" b="1" dirty="0">
                <a:solidFill>
                  <a:prstClr val="white"/>
                </a:solidFill>
              </a:rPr>
              <a:t>ภาษาไทย ชั้น ม.๔ โดย อ.พีระเสก บริสุทธิ์บัวทิพย์ (ครูพี่ตี่ตี๋)</a:t>
            </a:r>
            <a:endParaRPr lang="th-TH" sz="1800" b="1" dirty="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64519" y="808917"/>
            <a:ext cx="7814967" cy="3762566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r>
              <a:rPr lang="th-TH" sz="4000" b="1" dirty="0">
                <a:solidFill>
                  <a:prstClr val="white"/>
                </a:solidFill>
              </a:rPr>
              <a:t>	เสียงพยัญชนะที่อยู่หน้าเสียงสระในแต่ละพยางค์ เรียกว่า เสียงพยัญชนะต้น จะมีหนึ่งเสียงหรือสองเสียงควบกัน เสียงที่นำมาควบจะเป็นเสียง /ร/ , /ล/ หรือ /ว/ ซึ่งเรียกว่า "เสียงควบกล้ำ" เสียงพยัญชนะท้ายที่อยู่หลังเสียงสระในแต่ละพยางค์เรียกว่า เสียงพยัญชนะท้าย หรือเรียกว่า พยัญชนะสะกด ซึ่งจะมีเสียงเดียวเสมอ</a:t>
            </a:r>
          </a:p>
        </p:txBody>
      </p:sp>
    </p:spTree>
    <p:extLst>
      <p:ext uri="{BB962C8B-B14F-4D97-AF65-F5344CB8AC3E}">
        <p14:creationId xmlns:p14="http://schemas.microsoft.com/office/powerpoint/2010/main" val="409749381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42523"/>
            <a:ext cx="9144000" cy="6315479"/>
          </a:xfrm>
          <a:prstGeom prst="rect">
            <a:avLst/>
          </a:prstGeom>
          <a:gradFill>
            <a:gsLst>
              <a:gs pos="0">
                <a:schemeClr val="bg2">
                  <a:lumMod val="10000"/>
                </a:schemeClr>
              </a:gs>
              <a:gs pos="82000">
                <a:schemeClr val="bg2">
                  <a:lumMod val="25000"/>
                </a:schemeClr>
              </a:gs>
              <a:gs pos="100000">
                <a:schemeClr val="bg2">
                  <a:lumMod val="50000"/>
                </a:schemeClr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3"/>
            <a:ext cx="9144000" cy="542511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570" tIns="34289" rIns="68570" bIns="34289" rtlCol="0" anchor="ctr"/>
          <a:lstStyle/>
          <a:p>
            <a:pPr algn="ctr" defTabSz="685681"/>
            <a:endParaRPr lang="th-TH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27" y="164637"/>
            <a:ext cx="583021" cy="7557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21335" y="699442"/>
            <a:ext cx="8301330" cy="2100573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algn="ctr"/>
            <a:r>
              <a:rPr lang="th-TH" sz="4400" b="1" u="sng" dirty="0">
                <a:solidFill>
                  <a:prstClr val="white"/>
                </a:solidFill>
              </a:rPr>
              <a:t>ชนิดของพยางค์</a:t>
            </a:r>
          </a:p>
          <a:p>
            <a:pPr algn="ctr"/>
            <a:r>
              <a:rPr lang="th-TH" sz="4400" b="1" dirty="0">
                <a:solidFill>
                  <a:prstClr val="white"/>
                </a:solidFill>
              </a:rPr>
              <a:t>พยางค์มี ๒ ชนิด ได้แก่</a:t>
            </a:r>
          </a:p>
          <a:p>
            <a:r>
              <a:rPr lang="th-TH" sz="4400" b="1" dirty="0">
                <a:solidFill>
                  <a:prstClr val="white"/>
                </a:solidFill>
              </a:rPr>
              <a:t>พยางค์เปิด						พยางค์ปิด</a:t>
            </a:r>
            <a:endParaRPr lang="th-TH" sz="4400" b="1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115616" y="80861"/>
            <a:ext cx="7767382" cy="346247"/>
          </a:xfrm>
          <a:prstGeom prst="rect">
            <a:avLst/>
          </a:prstGeom>
        </p:spPr>
        <p:txBody>
          <a:bodyPr wrap="square" lIns="68570" tIns="34289" rIns="68570" bIns="34289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th-TH" sz="1800" b="1" dirty="0">
                <a:ln w="11430"/>
                <a:gradFill>
                  <a:gsLst>
                    <a:gs pos="0">
                      <a:srgbClr val="009DD9">
                        <a:tint val="70000"/>
                        <a:satMod val="245000"/>
                      </a:srgbClr>
                    </a:gs>
                    <a:gs pos="75000">
                      <a:srgbClr val="009DD9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009DD9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ภาษาไทย ชั้น ม.๔ โดย อ.พีระเสก บริสุทธิ์บัวทิพย์ (ครูพี่ตี่ตี๋)</a:t>
            </a:r>
            <a:endParaRPr lang="th-TH" sz="1800" b="1" dirty="0">
              <a:ln w="11430"/>
              <a:gradFill>
                <a:gsLst>
                  <a:gs pos="0">
                    <a:srgbClr val="009DD9">
                      <a:tint val="70000"/>
                      <a:satMod val="245000"/>
                    </a:srgbClr>
                  </a:gs>
                  <a:gs pos="75000">
                    <a:srgbClr val="009DD9">
                      <a:tint val="90000"/>
                      <a:shade val="60000"/>
                      <a:satMod val="240000"/>
                    </a:srgbClr>
                  </a:gs>
                  <a:gs pos="100000">
                    <a:srgbClr val="009DD9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3" name="รูปภาพ 3" descr="https://fbcdn-sphotos-g-a.akamaihd.net/hphotos-ak-xfa1/v/t1.0-9/10356703_761215247266712_9112800328657137276_n.jpg?oh=5d8b94b54ceb0d5d0453abeb7cdb7419&amp;oe=55360CB9&amp;__gda__=1429849231_1da1c26e6513597b6ed07139d27cf4a4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707" b="96402" l="9704" r="89803">
                        <a14:foregroundMark x1="27138" y1="40323" x2="27138" y2="36104"/>
                        <a14:foregroundMark x1="28289" y1="43548" x2="28289" y2="47146"/>
                        <a14:foregroundMark x1="25329" y1="43052" x2="28947" y2="27792"/>
                        <a14:foregroundMark x1="38651" y1="47643" x2="36349" y2="32878"/>
                        <a14:foregroundMark x1="35033" y1="33871" x2="22204" y2="34243"/>
                        <a14:foregroundMark x1="23520" y1="36104" x2="27796" y2="45782"/>
                        <a14:foregroundMark x1="25822" y1="45782" x2="46053" y2="393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4958513"/>
            <a:ext cx="1115616" cy="19718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486839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42523"/>
            <a:ext cx="9144000" cy="6315479"/>
          </a:xfrm>
          <a:prstGeom prst="rect">
            <a:avLst/>
          </a:prstGeom>
          <a:gradFill>
            <a:gsLst>
              <a:gs pos="0">
                <a:schemeClr val="bg2">
                  <a:lumMod val="10000"/>
                </a:schemeClr>
              </a:gs>
              <a:gs pos="82000">
                <a:schemeClr val="bg2">
                  <a:lumMod val="25000"/>
                </a:schemeClr>
              </a:gs>
              <a:gs pos="100000">
                <a:schemeClr val="bg2">
                  <a:lumMod val="50000"/>
                </a:schemeClr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3"/>
            <a:ext cx="9144000" cy="542511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570" tIns="34289" rIns="68570" bIns="34289" rtlCol="0" anchor="ctr"/>
          <a:lstStyle/>
          <a:p>
            <a:pPr algn="ctr" defTabSz="685681"/>
            <a:endParaRPr lang="th-TH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27" y="164637"/>
            <a:ext cx="583021" cy="7557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21335" y="542522"/>
            <a:ext cx="8301330" cy="1300354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algn="ctr"/>
            <a:r>
              <a:rPr lang="th-TH" sz="4000" b="1" dirty="0">
                <a:solidFill>
                  <a:prstClr val="white"/>
                </a:solidFill>
              </a:rPr>
              <a:t>	</a:t>
            </a:r>
            <a:r>
              <a:rPr lang="th-TH" sz="4000" b="1" u="sng" dirty="0">
                <a:solidFill>
                  <a:prstClr val="white"/>
                </a:solidFill>
              </a:rPr>
              <a:t>โครงสร้างพยางค์ หรือ การประสม</a:t>
            </a:r>
            <a:r>
              <a:rPr lang="th-TH" sz="4000" b="1" u="sng" dirty="0">
                <a:solidFill>
                  <a:prstClr val="white"/>
                </a:solidFill>
              </a:rPr>
              <a:t>อักษร</a:t>
            </a:r>
          </a:p>
          <a:p>
            <a:pPr algn="ctr"/>
            <a:r>
              <a:rPr lang="th-TH" sz="4000" b="1" dirty="0">
                <a:solidFill>
                  <a:prstClr val="white"/>
                </a:solidFill>
              </a:rPr>
              <a:t>มีทั้งหมด ๔ แบบ</a:t>
            </a:r>
            <a:r>
              <a:rPr lang="th-TH" sz="4000" b="1" dirty="0">
                <a:solidFill>
                  <a:prstClr val="white"/>
                </a:solidFill>
              </a:rPr>
              <a:t>คือ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15616" y="80861"/>
            <a:ext cx="7767382" cy="346247"/>
          </a:xfrm>
          <a:prstGeom prst="rect">
            <a:avLst/>
          </a:prstGeom>
        </p:spPr>
        <p:txBody>
          <a:bodyPr wrap="square" lIns="68570" tIns="34289" rIns="68570" bIns="34289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th-TH" sz="1800" b="1" dirty="0">
                <a:ln w="11430"/>
                <a:gradFill>
                  <a:gsLst>
                    <a:gs pos="0">
                      <a:srgbClr val="009DD9">
                        <a:tint val="70000"/>
                        <a:satMod val="245000"/>
                      </a:srgbClr>
                    </a:gs>
                    <a:gs pos="75000">
                      <a:srgbClr val="009DD9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009DD9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ภาษาไทย ชั้น ม.๔ โดย อ.พีระเสก บริสุทธิ์บัวทิพย์ (ครูพี่ตี่ตี๋)</a:t>
            </a:r>
            <a:endParaRPr lang="th-TH" sz="1800" b="1" dirty="0">
              <a:ln w="11430"/>
              <a:gradFill>
                <a:gsLst>
                  <a:gs pos="0">
                    <a:srgbClr val="009DD9">
                      <a:tint val="70000"/>
                      <a:satMod val="245000"/>
                    </a:srgbClr>
                  </a:gs>
                  <a:gs pos="75000">
                    <a:srgbClr val="009DD9">
                      <a:tint val="90000"/>
                      <a:shade val="60000"/>
                      <a:satMod val="240000"/>
                    </a:srgbClr>
                  </a:gs>
                  <a:gs pos="100000">
                    <a:srgbClr val="009DD9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3" name="รูปภาพ 3" descr="https://fbcdn-sphotos-g-a.akamaihd.net/hphotos-ak-xfa1/v/t1.0-9/10356703_761215247266712_9112800328657137276_n.jpg?oh=5d8b94b54ceb0d5d0453abeb7cdb7419&amp;oe=55360CB9&amp;__gda__=1429849231_1da1c26e6513597b6ed07139d27cf4a4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707" b="96402" l="9704" r="89803">
                        <a14:foregroundMark x1="27138" y1="40323" x2="27138" y2="36104"/>
                        <a14:foregroundMark x1="28289" y1="43548" x2="28289" y2="47146"/>
                        <a14:foregroundMark x1="25329" y1="43052" x2="28947" y2="27792"/>
                        <a14:foregroundMark x1="38651" y1="47643" x2="36349" y2="32878"/>
                        <a14:foregroundMark x1="35033" y1="33871" x2="22204" y2="34243"/>
                        <a14:foregroundMark x1="23520" y1="36104" x2="27796" y2="45782"/>
                        <a14:foregroundMark x1="25822" y1="45782" x2="46053" y2="393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4958513"/>
            <a:ext cx="1115616" cy="197189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2520716"/>
              </p:ext>
            </p:extLst>
          </p:nvPr>
        </p:nvGraphicFramePr>
        <p:xfrm>
          <a:off x="190624" y="2276327"/>
          <a:ext cx="8784976" cy="54915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63846"/>
                <a:gridCol w="1463846"/>
                <a:gridCol w="1463846"/>
                <a:gridCol w="1463846"/>
                <a:gridCol w="1464796"/>
                <a:gridCol w="1464796"/>
              </a:tblGrid>
              <a:tr h="15072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4300" dirty="0">
                          <a:effectLst/>
                        </a:rPr>
                        <a:t>ส่วน</a:t>
                      </a:r>
                      <a:endParaRPr lang="en-US" sz="27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4300" dirty="0">
                          <a:effectLst/>
                        </a:rPr>
                        <a:t>พยัญชนะ</a:t>
                      </a:r>
                      <a:endParaRPr lang="en-US" sz="27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4300" dirty="0">
                          <a:effectLst/>
                        </a:rPr>
                        <a:t>สระ</a:t>
                      </a:r>
                      <a:endParaRPr lang="en-US" sz="27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4300">
                          <a:effectLst/>
                        </a:rPr>
                        <a:t>วรรณยุกต์</a:t>
                      </a:r>
                      <a:endParaRPr lang="en-US" sz="270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4300">
                          <a:effectLst/>
                        </a:rPr>
                        <a:t>ตัวสะกด</a:t>
                      </a:r>
                      <a:endParaRPr lang="en-US" sz="270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4300">
                          <a:effectLst/>
                        </a:rPr>
                        <a:t>ตัวการันต์</a:t>
                      </a:r>
                      <a:endParaRPr lang="en-US" sz="270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/>
                </a:tc>
              </a:tr>
              <a:tr h="8256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4300">
                          <a:effectLst/>
                        </a:rPr>
                        <a:t>๓ ส่วน</a:t>
                      </a:r>
                      <a:endParaRPr lang="en-US" sz="270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th-TH" sz="240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th-TH" sz="240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th-TH" sz="240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th-TH" sz="240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th-TH" sz="2400"/>
                    </a:p>
                  </a:txBody>
                  <a:tcPr marL="68580" marR="68580" marT="0" marB="0"/>
                </a:tc>
              </a:tr>
              <a:tr h="8256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4300">
                          <a:effectLst/>
                        </a:rPr>
                        <a:t>๔ ส่วน</a:t>
                      </a:r>
                      <a:endParaRPr lang="en-US" sz="270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th-TH" sz="240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th-TH" sz="24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th-TH" sz="240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th-TH" sz="240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th-TH" sz="2400"/>
                    </a:p>
                  </a:txBody>
                  <a:tcPr marL="68580" marR="68580" marT="0" marB="0"/>
                </a:tc>
              </a:tr>
              <a:tr h="15072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4300">
                          <a:effectLst/>
                        </a:rPr>
                        <a:t>๔ ส่วนพิเศษ</a:t>
                      </a:r>
                      <a:endParaRPr lang="en-US" sz="270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th-TH" sz="240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th-TH" sz="240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th-TH" sz="240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th-TH" sz="240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th-TH" sz="2400"/>
                    </a:p>
                  </a:txBody>
                  <a:tcPr marL="68580" marR="68580" marT="0" marB="0"/>
                </a:tc>
              </a:tr>
              <a:tr h="8256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4300">
                          <a:effectLst/>
                        </a:rPr>
                        <a:t>๕ ส่วน</a:t>
                      </a:r>
                      <a:endParaRPr lang="en-US" sz="270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th-TH" sz="240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th-TH" sz="240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th-TH" sz="240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th-TH" sz="240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th-TH" sz="2400" dirty="0"/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398322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</Words>
  <Application>Microsoft Office PowerPoint</Application>
  <PresentationFormat>นำเสนอทางหน้าจอ (4:3)</PresentationFormat>
  <Paragraphs>33</Paragraphs>
  <Slides>5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5</vt:i4>
      </vt:variant>
    </vt:vector>
  </HeadingPairs>
  <TitlesOfParts>
    <vt:vector size="6" baseType="lpstr">
      <vt:lpstr>Austin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COM_PC</dc:creator>
  <cp:lastModifiedBy>COM_PC</cp:lastModifiedBy>
  <cp:revision>1</cp:revision>
  <dcterms:created xsi:type="dcterms:W3CDTF">2017-06-09T07:11:29Z</dcterms:created>
  <dcterms:modified xsi:type="dcterms:W3CDTF">2017-06-09T07:11:43Z</dcterms:modified>
</cp:coreProperties>
</file>