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B400"/>
    <a:srgbClr val="346492"/>
    <a:srgbClr val="9966FF"/>
    <a:srgbClr val="6666FF"/>
    <a:srgbClr val="0066FF"/>
    <a:srgbClr val="FF33CC"/>
    <a:srgbClr val="800080"/>
    <a:srgbClr val="CC00FF"/>
    <a:srgbClr val="0080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B78A697-9D75-4DE8-8C28-1296A6CF43C1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882896"/>
            <a:ext cx="4050792" cy="1197864"/>
          </a:xfrm>
          <a:noFill/>
        </p:spPr>
        <p:txBody>
          <a:bodyPr wrap="square" rtlCol="0">
            <a:spAutoFit/>
          </a:bodyPr>
          <a:lstStyle>
            <a:lvl1pPr>
              <a:defRPr lang="en-US" sz="5400" dirty="0"/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D967-1B7E-40AA-AAF7-BA98E0E039F7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490F-3E6A-4544-9694-22B6007FE3C6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9620-38BC-4982-922B-C904A70C41DD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6FC6-E80E-40CB-B83C-A6FFE3EF0BA6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863F-52DC-41B2-9D00-5A4E5632AC32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5614-3909-43DC-A067-7F9842F8B81D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9323-6A73-409C-86A6-9EAF0F851121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0176-F1D3-49EC-82F4-0915A3AC4184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75A-B3CA-4308-8288-4AA3FDE33D80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74B8D-FEEF-4ACC-AE11-BD533592BCDC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26006-7E0B-4944-9FC8-8FFECA54B11C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3413-B80B-4905-8668-7292F4C8B0D5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9662-C6A4-45F9-A235-129F0C1DEF43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B764-976A-4040-BDCA-252C91CEE939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FC935-CE77-4008-BAD9-6108F00BE393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562D5-4244-4B26-B385-E71032EABECD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0172865-FBF0-458A-BAFF-4F75173770F5}" type="datetimeFigureOut">
              <a:rPr lang="en-US" dirty="0"/>
              <a:t>6/8/2017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1" b="30055"/>
          <a:stretch/>
        </p:blipFill>
        <p:spPr>
          <a:xfrm rot="21419214">
            <a:off x="66065" y="436236"/>
            <a:ext cx="11093991" cy="28054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65710" y="2148076"/>
            <a:ext cx="9755187" cy="2766528"/>
          </a:xfrm>
        </p:spPr>
        <p:txBody>
          <a:bodyPr>
            <a:normAutofit/>
          </a:bodyPr>
          <a:lstStyle/>
          <a:p>
            <a:r>
              <a:rPr lang="th-TH" sz="13800" b="1" dirty="0">
                <a:solidFill>
                  <a:schemeClr val="tx1"/>
                </a:solidFill>
              </a:rPr>
              <a:t>ระดับภาษา</a:t>
            </a:r>
          </a:p>
        </p:txBody>
      </p:sp>
      <p:sp>
        <p:nvSpPr>
          <p:cNvPr id="4" name="Rectangle 3"/>
          <p:cNvSpPr/>
          <p:nvPr/>
        </p:nvSpPr>
        <p:spPr>
          <a:xfrm rot="21424123">
            <a:off x="29631" y="4567516"/>
            <a:ext cx="11282354" cy="14474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0" cap="none" spc="0" normalizeH="0" baseline="0" noProof="0" dirty="0">
              <a:ln>
                <a:noFill/>
              </a:ln>
              <a:solidFill>
                <a:srgbClr val="FDFCFA">
                  <a:lumMod val="60000"/>
                  <a:lumOff val="40000"/>
                </a:srgbClr>
              </a:solidFill>
              <a:effectLst/>
              <a:uLnTx/>
              <a:uFillTx/>
              <a:latin typeface="DilleniaUPC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h-TH" sz="2800" b="1" kern="0" dirty="0">
              <a:solidFill>
                <a:srgbClr val="FDFCFA">
                  <a:lumMod val="60000"/>
                  <a:lumOff val="40000"/>
                </a:srgbClr>
              </a:solidFill>
              <a:latin typeface="DilleniaUPC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-885030" y="4744495"/>
            <a:ext cx="9755187" cy="735992"/>
          </a:xfrm>
        </p:spPr>
        <p:txBody>
          <a:bodyPr/>
          <a:lstStyle/>
          <a:p>
            <a:r>
              <a:rPr lang="th-TH" sz="3600" dirty="0">
                <a:solidFill>
                  <a:schemeClr val="bg1"/>
                </a:solidFill>
              </a:rPr>
              <a:t>วิชาภาษาไทย  ชั้นมัธยมศึกษาปีที่ ๖</a:t>
            </a:r>
          </a:p>
          <a:p>
            <a:endParaRPr lang="th-TH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444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594" y="528033"/>
            <a:ext cx="106637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ภาษานอกจากจะใช้เป็นเครื่องมือสื่อความรู้ ความคิด ความรู้สึก จินตนาการ ตลอดจนทัศนคติแล้ว ยังใช้สร้างความสัมพันธ์ระหว่างบุคคลทั้งในวงแคบและวงกว้าง เราอาจสังเกตเห็นลักษณะความสัมพันธ์ระหว่างบุคคลได้จากภาษาที่ใช้ เช่น บุคคล ๒ บุคคลคุ้นเคยกันก็จะใช้ภาษาที่แสดงความคุ้นเคยกว่าบุคคลที่ที่เพิ่งมีโอกาสพบกัน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65" y="3363561"/>
            <a:ext cx="2639029" cy="263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5194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594" y="669960"/>
            <a:ext cx="106637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นอกจากนี้บุคคลยังใช้ภาษาโดยคำนึงถึงโอกาส กาลเทศะและประชุมชนอีกด้วย เช่น ในโอกาสที่เป็นทางการย่อมใช้ภาษาอย่างหนึ่ง ในโอกาสที่ไม่เป็นทางการ ย่อมใช้ภาษาอีกอย่างหนึ่ง แม้ผู้ใช้ภาษาจะเป็นบุคคลคนเดียวกันก็ตาม ด้วยเหตุผลนี้ ภาษาจึงผิดแผกกันไปหลายระดับ ระดับของภาษาเป็นเรื่องของความเหมาะสม ในการใช้ภาษาตามสัมพันธภาพของบุคคล โอกาส กาลเทศะ และประชุมชน เพื่อให้สัมฤทธิ์ผลสมความ      มุ่งหมาย</a:t>
            </a:r>
          </a:p>
        </p:txBody>
      </p:sp>
    </p:spTree>
    <p:extLst>
      <p:ext uri="{BB962C8B-B14F-4D97-AF65-F5344CB8AC3E}">
        <p14:creationId xmlns:p14="http://schemas.microsoft.com/office/powerpoint/2010/main" val="26652238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594" y="1661633"/>
            <a:ext cx="106637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การแบ่งภาษาเป็นระดับต่างๆ อาจแบ่งละเอียดมากหรือน้อยต่างกัน อาจแบ่งออกเป็นเพียง ๒ ระดับ คือระดับที่เป็นแบบแผน และระดับที่ไม่เป็นแบบแผน หรืออาจแบ่งออกเป็น ๓ ระดับ คือระดับพิธีการ ระดับกึ่งพิธีการ และระดับไม่เป็นพิธีการ หรือจะแบ่งให้ละเอียดยิ่งขึ้นเป็น ๕ ระดับ คือ ระดับพิธีการ ระดับทางการ ระดับกึ่งทางการ ระดับไม่เป็นทางการ และระดับกันเอง</a:t>
            </a:r>
          </a:p>
        </p:txBody>
      </p:sp>
      <p:sp>
        <p:nvSpPr>
          <p:cNvPr id="5" name="Pentagon 4"/>
          <p:cNvSpPr/>
          <p:nvPr/>
        </p:nvSpPr>
        <p:spPr>
          <a:xfrm>
            <a:off x="521594" y="553585"/>
            <a:ext cx="5467082" cy="875764"/>
          </a:xfrm>
          <a:prstGeom prst="homePlate">
            <a:avLst/>
          </a:prstGeom>
          <a:solidFill>
            <a:srgbClr val="A5214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dirty="0"/>
              <a:t>การแบ่งภาษาเป็นระดับต่างๆ</a:t>
            </a:r>
          </a:p>
        </p:txBody>
      </p:sp>
    </p:spTree>
    <p:extLst>
      <p:ext uri="{BB962C8B-B14F-4D97-AF65-F5344CB8AC3E}">
        <p14:creationId xmlns:p14="http://schemas.microsoft.com/office/powerpoint/2010/main" val="41869063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594" y="1661633"/>
            <a:ext cx="10663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974892"/>
              </p:ext>
            </p:extLst>
          </p:nvPr>
        </p:nvGraphicFramePr>
        <p:xfrm>
          <a:off x="521594" y="511665"/>
          <a:ext cx="10773176" cy="484090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2087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039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81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225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971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5102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0959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18940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171976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/>
                        </a:rPr>
                        <a:t>ภาษาระดับที่เป็นแบบแผน</a:t>
                      </a:r>
                      <a:endParaRPr lang="en-US" sz="3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/>
                        </a:rPr>
                        <a:t>ภาษาระดับที่ไม่เป็นแบบแผน</a:t>
                      </a:r>
                      <a:endParaRPr lang="en-US" sz="3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8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9698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/>
                        </a:rPr>
                        <a:t>ภาษาระดับพิธีการ</a:t>
                      </a:r>
                      <a:endParaRPr lang="en-US" sz="3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/>
                        </a:rPr>
                        <a:t>ภาษาระดับกึ่งพิธีการ</a:t>
                      </a:r>
                      <a:endParaRPr lang="en-US" sz="3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B4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/>
                        </a:rPr>
                        <a:t>ภาษาระดับไม่เป็น     พิธีการ</a:t>
                      </a:r>
                      <a:endParaRPr lang="en-US" sz="3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719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/>
                        </a:rPr>
                        <a:t>ภาษาระดับพิธี</a:t>
                      </a:r>
                      <a:endParaRPr lang="en-US" sz="3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57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/>
                        </a:rPr>
                        <a:t>ภาษา</a:t>
                      </a:r>
                      <a:endParaRPr lang="en-US" sz="32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/>
                        </a:rPr>
                        <a:t>ระดับทางการ</a:t>
                      </a:r>
                      <a:endParaRPr lang="en-US" sz="3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/>
                        </a:rPr>
                        <a:t>ภาษา</a:t>
                      </a:r>
                      <a:endParaRPr lang="en-US" sz="32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/>
                        </a:rPr>
                        <a:t>ระดับกึ่งทางการ</a:t>
                      </a:r>
                      <a:endParaRPr lang="en-US" sz="3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/>
                        </a:rPr>
                        <a:t>ภาษา</a:t>
                      </a:r>
                      <a:endParaRPr lang="en-US" sz="32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/>
                        </a:rPr>
                        <a:t>ระดับไม่เป็นทางการ</a:t>
                      </a:r>
                      <a:endParaRPr lang="en-US" sz="3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/>
                        </a:rPr>
                        <a:t>ภาษาระดับกันเอง</a:t>
                      </a:r>
                      <a:endParaRPr lang="en-US" sz="32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68415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594" y="1750702"/>
            <a:ext cx="106637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ภาษาระดับนี้ใช้สื่อสารกันในที่ประชุมที่จัดขึ้นอย่างเป็นพิธีการ อาทิ การเปิดประชุมรัฐสภา การกล่าวอวยพร การกล่าวต้อนรับ การกล่าวคำปราศรัย การกล่าวรายงานในพิธีมอบปริญญาบัตรหรือประกาศนียบัตร การกล่าวสดุดี หรือการกล่าวเพื่อจรรโลงใจให้ประจักษ์ในคุณงามความดี การกล่าวปิดพิธี ฯลฯ</a:t>
            </a:r>
          </a:p>
          <a:p>
            <a:pPr algn="thaiDist"/>
            <a:endParaRPr lang="th-TH" sz="3600" dirty="0">
              <a:solidFill>
                <a:schemeClr val="bg1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3103809" y="414996"/>
            <a:ext cx="5267459" cy="920710"/>
          </a:xfrm>
          <a:prstGeom prst="round2DiagRect">
            <a:avLst/>
          </a:prstGeom>
          <a:solidFill>
            <a:srgbClr val="BF072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</a:rPr>
              <a:t>ภาษาระดับพิธีการ</a:t>
            </a:r>
          </a:p>
        </p:txBody>
      </p:sp>
    </p:spTree>
    <p:extLst>
      <p:ext uri="{BB962C8B-B14F-4D97-AF65-F5344CB8AC3E}">
        <p14:creationId xmlns:p14="http://schemas.microsoft.com/office/powerpoint/2010/main" val="306654853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1442" y="641924"/>
            <a:ext cx="106637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ผู้ส่งสารระดับนี้มักเป็นบุคคลสำคัญหรือมีตำแหน่งสูงในวงการนั้น ผู้รับสารส่วนใหญ่ก็เป็นบุคคลในวงการเดียวกันกับผู้ส่งสาร หรือเป็นชนส่วนใหญ่ซึ่งอาจเป็นประชาชนทั้งประเทศ</a:t>
            </a:r>
          </a:p>
          <a:p>
            <a:pPr algn="thaiDist"/>
            <a:r>
              <a:rPr lang="th-TH" sz="3600" dirty="0">
                <a:solidFill>
                  <a:schemeClr val="bg1"/>
                </a:solidFill>
              </a:rPr>
              <a:t>	สัมพันธภาพระหว่างผู้ส่งสารกับผู้รับสารมีต่อกันอย่างเป็นทางการ แม้ว่าโดยส่วนตัวจะมีความสัมพันธ์ใกล้ชิดกันก็ตาม ส่วนใหญ่ผู้ส่งสารเป็นผู้กล่าวฝ่ายเดียว ไม่มีการโต้ตอบหรือถามคำถามจากกลุ่มผู้รับสาร หากจะมีบ้างก็เป็นการกล่าวตอบที่กระทำอย่างเป็นพิธีการในฐานะผู้แทนของกลุ่มเท่านั้น</a:t>
            </a:r>
          </a:p>
          <a:p>
            <a:pPr algn="thaiDist"/>
            <a:endParaRPr lang="th-TH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0863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594" y="1324504"/>
            <a:ext cx="106637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สารทุกตอน ไม่ว่าจะเป็นตอนเริ่มต้น ตอนดำเนินความหรือตอนลงท้าย จะมีลักษณะเป็นพิธีรีตอง เป็นทางการ มีความจริงจังโดยตลอด กล่าวคือ มักใช้ถ้อยที่เลือกเฟ้นแล้วว่าไพเราะสละสลวย และก่อให้เกิดความรู้สึกจรรโลงใจเป็นส่วนใหญ่ ด้วยเหตุนี้ ผู้กล่าวหรือผู้ส่งสารจึงต้องเตรียมบทหรือวาทนิพนธ์มาล่วงหน้า และมักจะนำเสนอด้วยวิธีอ่านต่อหน้าที่ประชุม</a:t>
            </a:r>
          </a:p>
        </p:txBody>
      </p:sp>
    </p:spTree>
    <p:extLst>
      <p:ext uri="{BB962C8B-B14F-4D97-AF65-F5344CB8AC3E}">
        <p14:creationId xmlns:p14="http://schemas.microsoft.com/office/powerpoint/2010/main" val="33105542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171" y="366544"/>
            <a:ext cx="661517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ตัวอย่าง</a:t>
            </a:r>
          </a:p>
          <a:p>
            <a:pPr algn="thaiDist"/>
            <a:endParaRPr lang="th-TH" sz="1600" dirty="0">
              <a:solidFill>
                <a:schemeClr val="bg1"/>
              </a:solidFill>
            </a:endParaRPr>
          </a:p>
          <a:p>
            <a:pPr algn="thaiDist"/>
            <a:r>
              <a:rPr lang="th-TH" sz="3600" dirty="0">
                <a:solidFill>
                  <a:schemeClr val="bg1"/>
                </a:solidFill>
              </a:rPr>
              <a:t>	การที่ท่านทั้งปวงได้แสดงมุทิตาจิต และให้พรแก่ข้าพเจ้าด้วยความพร้อมเพรียงเป็นสมานฉันท์เช่นนี้ ยังความปีติยินดีแก่ข้าพเจ้ายิ่งนัก จึงขอขอบใจท่านทั้งปวงด้วยเป็นที่สุด ขออำนวยพรให้ท่านทั้งปวงจงเจริญด้วยอายุ วรรณะ สุขะ พละ ปฏิภาณ ธนสารสมบัติ ทุกประการ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958" y="1200417"/>
            <a:ext cx="3961327" cy="396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5119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594" y="1943885"/>
            <a:ext cx="106637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ภาษาระดับนี้ใช้บรรยายหรืออภิปรายอย่างเป็นทางการในที่ประชุม หรือใช้เขียนข้อความที่จะให้ปรากฏต่อสาธารณชนอย่างเป็นการเป็นงาน โดยปกติในการประชุมที่ต่อจากช่วงที่ต้องทำตามพิธีการแล้ว ก็มักใช้ภาษาระดับนี้ หนังสือที่ใช้ติดต่อกับทางราชการ หรือในวงการธุรกิจก็ใช้ภาษาระดับนี้เช่นกัน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3103809" y="414996"/>
            <a:ext cx="5267459" cy="920710"/>
          </a:xfrm>
          <a:prstGeom prst="round2DiagRect">
            <a:avLst/>
          </a:prstGeom>
          <a:solidFill>
            <a:srgbClr val="FF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</a:rPr>
              <a:t>ภาษาระดับทางการ</a:t>
            </a:r>
          </a:p>
        </p:txBody>
      </p:sp>
    </p:spTree>
    <p:extLst>
      <p:ext uri="{BB962C8B-B14F-4D97-AF65-F5344CB8AC3E}">
        <p14:creationId xmlns:p14="http://schemas.microsoft.com/office/powerpoint/2010/main" val="34035231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594" y="946959"/>
            <a:ext cx="106637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ผู้ส่งสารและผู้รับสารมักเป็นบุคคลในวงการหรือวงอาชีพเดียวกัน และต่างก็มีหน้าที่และภารกิจโดยตรงเกี่ยวกับธุรกิจหรือวิชาการในด้านนั้นๆ ด้วยเหตุนี้ สัมพันธภาพระหว่างทั้งสองฝ่ายจึงเป็นไปในด้านธุรกิจและการงาน เช่น บอกหรือรายงานให้ทราบ ให้ความรู้เพิ่มเติม เสนอความคิดเห็น อาจโต้ตอบหรือถามคำถามได้ในระยะเวลาที่จัดไว้ให้ ซึ่งมักเป็นภายหลังที่ผู้ส่งสารได้นำเสนอสารที่เตรียมมาแล้ว</a:t>
            </a:r>
          </a:p>
        </p:txBody>
      </p:sp>
    </p:spTree>
    <p:extLst>
      <p:ext uri="{BB962C8B-B14F-4D97-AF65-F5344CB8AC3E}">
        <p14:creationId xmlns:p14="http://schemas.microsoft.com/office/powerpoint/2010/main" val="205047745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8831" y="1223958"/>
            <a:ext cx="101292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เนื้อหาของสารมีลักษณะเจาะจงเกี่ยวกับธุรกิจหรือความรู้ความคิดที่สำคัญที่น่าสนใจหรือที่จำเป็นต้องทำความเข้าใจให้ตรงกันระหว่างผู้ส่งสารกับผู้รับสาร การใช้ถ้อยคำจึงมักตรงไปตรงมา มุ่งเข้าสู่จุดประสงค์ที่ต้องการโดยเร็ว อาจมีศัพท์เทคนิคหรือศัพท์วิชาการมากหรือน้อยแล้วแต่ลักษณะของการประชุมและลักษณะของผู้รับสาร </a:t>
            </a:r>
          </a:p>
        </p:txBody>
      </p:sp>
    </p:spTree>
    <p:extLst>
      <p:ext uri="{BB962C8B-B14F-4D97-AF65-F5344CB8AC3E}">
        <p14:creationId xmlns:p14="http://schemas.microsoft.com/office/powerpoint/2010/main" val="18614400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8831" y="946959"/>
            <a:ext cx="101292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หลักของการใช้ภาษาระดับนี้ เน้นการสื่อสารให้ได้ผลตามจุดประสงค์  โดยประหยัดถ้อยคำประหยัดเวลาให้มากที่สุดเท่าที่จะทำได้ แต่ถ้าผู้รับสารเป็นบุคคลกลุ่มใหญ่ที่มีความรู้เกี่ยวกับเรื่องที่จะพิจารณามากน้อยไม่เท่ากัน ผู้ส่งสารก็จำเป็นต้องใช้คำอธิบายมากขึ้น อย่างไรก็ดี หลักการประหยัดก็ทำให้ผู้ส่งสารชนิดนี้ไม่สามารถใช้ถ้อยคำฟุ่มเฟือยหรือเล่นคำแพรวพราวได้ </a:t>
            </a:r>
          </a:p>
        </p:txBody>
      </p:sp>
    </p:spTree>
    <p:extLst>
      <p:ext uri="{BB962C8B-B14F-4D97-AF65-F5344CB8AC3E}">
        <p14:creationId xmlns:p14="http://schemas.microsoft.com/office/powerpoint/2010/main" val="411967155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594" y="1943885"/>
            <a:ext cx="106637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ภาษาระดับนี้โดยทั่วไปคล้ายกับระดับที่ ๒ แต่ใช้ในการประชุมกลุ่มเล็กกว่าการประชุมที่กล่าวในข้อ ๒  จึงลดความเป็นทางการลงบ้าง เพื่อให้เกิดสัมพันธภาพอันใกล้ชิดยิ่งขึ้นระหว่างผู้ส่งสารกับผู้รับสาร อาจมีการโต้ตอบหรือแลกเปลี่ยนความคิดเห็นกันบ้างเป็นระยะ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3103809" y="414996"/>
            <a:ext cx="5267459" cy="920710"/>
          </a:xfrm>
          <a:prstGeom prst="round2Diag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/>
                </a:solidFill>
              </a:rPr>
              <a:t>ภาษาระดับกึ่งทางการ</a:t>
            </a:r>
            <a:endParaRPr lang="th-TH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8452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594" y="514330"/>
            <a:ext cx="106637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ภาษาระดับกึ่งทางการมักใช้ในการประชุมกลุ่มหรือการอภิปรายกลุ่ม การบรรยายในห้องเรียน ข่าวและบทความในหนังสือพิมพ์ ซึ่งโดยทั่วไปจะมีถ้อยคำสำนวนภาษาที่ทำให้รู้สึกคุ้นเคยกันมากกว่าระดับภาษาที่ ๒ เนื้อหาของสารมักเป็นเรื่องที่เกี่ยวกับความรู้ทั่วไป การแสดงความคิดเห็นเชิงวิชาการหรือที่เกี่ยวกับการดำเนินชีวิต เรื่องเกี่ยวกับธุรกิจ และมักใช้ศัพท์วิชาการเท่าที่จำเป็น ทั้งนี้เพื่อให้บุคคลที่ไม้ได้เรียนในด้านนั้นๆ โดยตรงรับสารหรือฟังและอ่านได้เข้าใจตรงกับจุดประสงค์ของผู้รับสาร</a:t>
            </a:r>
          </a:p>
        </p:txBody>
      </p:sp>
    </p:spTree>
    <p:extLst>
      <p:ext uri="{BB962C8B-B14F-4D97-AF65-F5344CB8AC3E}">
        <p14:creationId xmlns:p14="http://schemas.microsoft.com/office/powerpoint/2010/main" val="27498497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594" y="1943885"/>
            <a:ext cx="106637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ภาษาระดับนี้มักใช้ในการสนทนาโต้ตอบระหว่างบุคคลหรือกลุ่มบุคคลไม่เกิน ๔-๕ คนในสถานที่และเวลาที่ไม่ใช่ส่วนตัว แม้บุคคลที่ใช้ภาษาจะรู้จักมักคุ้นกันอยู่ก็ตาม การเขียนจดหมายระหว่างเพื่อน การรายงานข่าว และการเสนอบทความในหนังสือพิมพ์ ก็ใช้ภาษาระดับนี้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2975020" y="425502"/>
            <a:ext cx="5962918" cy="920710"/>
          </a:xfrm>
          <a:prstGeom prst="round2DiagRect">
            <a:avLst/>
          </a:prstGeom>
          <a:solidFill>
            <a:srgbClr val="B8B4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/>
                </a:solidFill>
              </a:rPr>
              <a:t>ภาษาระดับไม่เป็นทางการ</a:t>
            </a:r>
            <a:endParaRPr lang="th-TH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35236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47763" y="641924"/>
            <a:ext cx="57246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เนื้อหาของสารมักเป็นเรื่องทั่วๆ ไปในการดำเนินชีวิตประจำวัน กิจธุระต่างๆ รวมไปถึงการปรึกษาหารือกัน ไม่จำกัดอยู่เพียงเรื่องวิชาการเท่านั้น อาจมีถ้อยคำสำนวนที่เคยใช้กันเฉพาะกลุ่มหรือเข้าใจความหมายตรงกันได้เฉพาะในกลุ่มเท่านั้น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37" y="641924"/>
            <a:ext cx="4346883" cy="434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4708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3072" y="2174062"/>
            <a:ext cx="101807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ภาษาระดับนี้ใช้ในวงจำกัด เช่น ภาษาที่ใช้ในครอบครัว ใช้ระหว่างสามี ภรรยา บิดา มารดา บุตร หรือใช้ระหว่างเพื่อนสนิท สถานที่ที่ใช้มักเป็นที่ส่วนตัว เช่น ที่บ้าน ในห้องที่เป็นสัดส่วนของตนโดยเฉพาะ</a:t>
            </a:r>
          </a:p>
          <a:p>
            <a:pPr algn="thaiDist"/>
            <a:r>
              <a:rPr lang="th-TH" sz="3600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3503052" y="626676"/>
            <a:ext cx="4700788" cy="920710"/>
          </a:xfrm>
          <a:prstGeom prst="round2DiagRect">
            <a:avLst/>
          </a:prstGeom>
          <a:solidFill>
            <a:srgbClr val="66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>
                <a:solidFill>
                  <a:schemeClr val="bg1"/>
                </a:solidFill>
              </a:rPr>
              <a:t>ภาษาระดับกันเอง</a:t>
            </a:r>
            <a:endParaRPr lang="th-TH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84060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3109" y="1081001"/>
            <a:ext cx="63428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เนื้อหาของสารก็เช่นเดียวกับระดับที่ ๔ คือไม่มีขอบเขตจำกัด ภาษาระดับนี้มักใช้พูดจากัน ไม่นิยมบันทึกเป็นลายลักษณ์อักษร ยกเว้นแต่ในนวนิยายหรือเรื่องสั้นบางตอนเพื่อทำให้เรื่องสมจริง ถ้อยคำที่ใช้อาจมีคำคะนองหรือคำภาษาถิ่น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506" y="1309120"/>
            <a:ext cx="3610610" cy="361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8072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5495" y="1764406"/>
            <a:ext cx="106959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</a:t>
            </a:r>
          </a:p>
          <a:p>
            <a:pPr algn="thaiDist"/>
            <a:r>
              <a:rPr lang="th-TH" sz="3600" dirty="0">
                <a:solidFill>
                  <a:schemeClr val="bg1"/>
                </a:solidFill>
              </a:rPr>
              <a:t>		๑. การแบ่งภาษาเป็น ๕ ระดับพิจารณาจากปรากฏการณ์ที่เกิดขึ้นจริงในการสื่อสาร แล้วนำมาจัดระดับเพื่อให้เข้าใจง่าย ไม่ได้หมายความว่า แบ่งกันอย่างเด็ดขาด ภาษาระดับหนึ่งอาจเหลื่อมล้ำกับอีกระดับหนึ่ง เช่น ภาษาระดับ   ที่ ๒ กับระดับที่ ๓ อาจใช้ปะปนกัน ระดับที่ ๓ กับระดับที่ ๔ อาจใช้ร่วมกันบ้าง</a:t>
            </a:r>
          </a:p>
        </p:txBody>
      </p:sp>
      <p:sp>
        <p:nvSpPr>
          <p:cNvPr id="7" name="Pentagon 6"/>
          <p:cNvSpPr/>
          <p:nvPr/>
        </p:nvSpPr>
        <p:spPr>
          <a:xfrm>
            <a:off x="695458" y="489397"/>
            <a:ext cx="9131122" cy="1519707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dirty="0"/>
              <a:t>การแบ่งภาษาเป็น 5 ระกับ ตามที่ได้บรรยายมานี้ </a:t>
            </a:r>
          </a:p>
          <a:p>
            <a:pPr algn="ctr"/>
            <a:r>
              <a:rPr lang="th-TH" sz="3600" dirty="0"/>
              <a:t>มีข้อควรสังเกตบางประการต่อไปนี้</a:t>
            </a:r>
          </a:p>
        </p:txBody>
      </p:sp>
    </p:spTree>
    <p:extLst>
      <p:ext uri="{BB962C8B-B14F-4D97-AF65-F5344CB8AC3E}">
        <p14:creationId xmlns:p14="http://schemas.microsoft.com/office/powerpoint/2010/main" val="11433354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5495" y="450762"/>
            <a:ext cx="106959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	</a:t>
            </a:r>
          </a:p>
          <a:p>
            <a:pPr algn="thaiDist"/>
            <a:r>
              <a:rPr lang="th-TH" sz="3600" dirty="0">
                <a:solidFill>
                  <a:schemeClr val="bg1"/>
                </a:solidFill>
              </a:rPr>
              <a:t>	๒. บุคคลแต่ละคนอาจไม่มีโอกาสได้ใช้ภาษาครบทั้ง ๕ ระดับ แต่ทุกคนย่อมต้องใช้ภาษาระดับที่ ๓ หรือ ๔ อยู่เป็นนิจ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93"/>
          <a:stretch/>
        </p:blipFill>
        <p:spPr>
          <a:xfrm>
            <a:off x="772373" y="1571223"/>
            <a:ext cx="10429027" cy="428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367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1311" y="798491"/>
            <a:ext cx="103642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๓. บุคคลบางบุคคลอาจใช้ภาษาระดับที่ ๓ ในสถานการณ์ที่ต้องใช้ภาษาระดับที่ ๔ และที่ ๕ ได้ดังกล่าวแล้ว แต่หากนำภาษาระดับที่ ๑ หรือระดับที่ ๒ ไปใช้ในโอกาสที่ควรใช้ภาษาระดับที่ ๔ และที่ ๕ หรือนำภาษาระดับที่ ๔ และที่ ๕ ไปใช้ในโอกาสที่ควรใช้ภาษาระดับที่ ๒ และ ๓ ย่อมไม่เหมาะสม หากใช้โดยรู้เท่าไม่ถึงการณ์ก็จะเป็นอุปสรรคแก่การสื่อสาร เป็นต้นว่าผู้รับสารอาจเห็นไปว่า ผู้ส่งสารเสแสร้ง ขาดความจริงใจ หรือไม่รู้จักกาลเทศะ</a:t>
            </a:r>
          </a:p>
        </p:txBody>
      </p:sp>
    </p:spTree>
    <p:extLst>
      <p:ext uri="{BB962C8B-B14F-4D97-AF65-F5344CB8AC3E}">
        <p14:creationId xmlns:p14="http://schemas.microsoft.com/office/powerpoint/2010/main" val="11515370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4523" y="1081826"/>
            <a:ext cx="98378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การกำหนดให้นักเรียนเรียนเรื่องระดับภาษามุ่งหมายให้นักเรียนสำเหนียกว่า ภาษาของมนุษย์มีหลายระดับ การจะตัดสินว่าภาษาที่ใช้ดีหรือไม่ ถูกต้องหรือไม่ เหมาะสมหรือไม่ต้องคำนึงถึงโอกาส กาลเทศะ และสัมพันธภาพระหว่างบุคคลที่ใช้ภาษา การใช้ภาษาไม่ให้ผิดระดับจนเป็นผลเสียแก่การสื่อสารมีความสำคัญที่เราต้องเรียนรู้และฝึกฝนไว้</a:t>
            </a:r>
          </a:p>
        </p:txBody>
      </p:sp>
    </p:spTree>
    <p:extLst>
      <p:ext uri="{BB962C8B-B14F-4D97-AF65-F5344CB8AC3E}">
        <p14:creationId xmlns:p14="http://schemas.microsoft.com/office/powerpoint/2010/main" val="7893827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4523" y="1867437"/>
            <a:ext cx="98378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๑. โอกาสและสถานที่ โอกาสและสถานที่ที่ใช้ภาษาเป็นปัจจัยที่ทำให้ใช้ภาษาต่างระดับกัน ถ้าสื่อสารกับบุคคลกลุ่มใหญ่หรือในที่ประชุมก็จะใช้ภาษาระดับหนึ่ง ถ้าสื่อสารกันในที่สาธารณะ เช่น ตลาด ร้านค้า ภาษาที่ใช้ก็จะต่างระดับกันเมื่อสื่อสารกันที่บ้าน</a:t>
            </a:r>
          </a:p>
        </p:txBody>
      </p:sp>
      <p:sp>
        <p:nvSpPr>
          <p:cNvPr id="5" name="Pentagon 4"/>
          <p:cNvSpPr/>
          <p:nvPr/>
        </p:nvSpPr>
        <p:spPr>
          <a:xfrm>
            <a:off x="934523" y="791484"/>
            <a:ext cx="6465196" cy="824248"/>
          </a:xfrm>
          <a:prstGeom prst="homePlate">
            <a:avLst/>
          </a:prstGeom>
          <a:solidFill>
            <a:srgbClr val="008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dirty="0">
                <a:solidFill>
                  <a:schemeClr val="bg1"/>
                </a:solidFill>
              </a:rPr>
              <a:t>ปัจจัยที่กำหนดระดับของภาษา</a:t>
            </a:r>
          </a:p>
        </p:txBody>
      </p:sp>
    </p:spTree>
    <p:extLst>
      <p:ext uri="{BB962C8B-B14F-4D97-AF65-F5344CB8AC3E}">
        <p14:creationId xmlns:p14="http://schemas.microsoft.com/office/powerpoint/2010/main" val="41315679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4523" y="1867437"/>
            <a:ext cx="98378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๒. ความสัมพันธ์ระหว่างบุคคล บุคคลอาจมีความสัมพันธ์ต่อกันหลายลักษณะ เช่น เป็นเพื่อนสนิทกัน เป็นผู้ที่เพิ่งรู้จักกัน หรือไม่เคยรู้จักกันมาก่อน ฯลฯ ความสัมพันธ์ต่างๆ เหล่านี้เป็นปัจจัยกำหนดระดับภาษาของบุคคลที่สื่อสารกัน</a:t>
            </a:r>
          </a:p>
        </p:txBody>
      </p:sp>
      <p:sp>
        <p:nvSpPr>
          <p:cNvPr id="5" name="Pentagon 4"/>
          <p:cNvSpPr/>
          <p:nvPr/>
        </p:nvSpPr>
        <p:spPr>
          <a:xfrm>
            <a:off x="934523" y="791484"/>
            <a:ext cx="6465196" cy="824248"/>
          </a:xfrm>
          <a:prstGeom prst="homePlate">
            <a:avLst/>
          </a:prstGeom>
          <a:solidFill>
            <a:srgbClr val="008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dirty="0">
                <a:solidFill>
                  <a:schemeClr val="bg1"/>
                </a:solidFill>
              </a:rPr>
              <a:t>ปัจจัยที่กำหนดระดับของภาษา</a:t>
            </a:r>
          </a:p>
        </p:txBody>
      </p:sp>
    </p:spTree>
    <p:extLst>
      <p:ext uri="{BB962C8B-B14F-4D97-AF65-F5344CB8AC3E}">
        <p14:creationId xmlns:p14="http://schemas.microsoft.com/office/powerpoint/2010/main" val="248009045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91695" y="2031823"/>
            <a:ext cx="64193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๓. ลักษณะของเนื้อหา เนื้อหาของสารเกี่ยวพันกับโอกาสในการสื่อสารอยู่ไม่น้อย เช่น เนื้อหาเกี่ยวกับเรื่องส่วนตัว ก็ไม่อาจนำไปใช้ในโอกาสที่ต้องใช้ภาษาระดับพิธีการหรือระดับทางการ</a:t>
            </a:r>
          </a:p>
        </p:txBody>
      </p:sp>
      <p:sp>
        <p:nvSpPr>
          <p:cNvPr id="5" name="Pentagon 4"/>
          <p:cNvSpPr/>
          <p:nvPr/>
        </p:nvSpPr>
        <p:spPr>
          <a:xfrm>
            <a:off x="934523" y="791484"/>
            <a:ext cx="6465196" cy="824248"/>
          </a:xfrm>
          <a:prstGeom prst="homePlate">
            <a:avLst/>
          </a:prstGeom>
          <a:solidFill>
            <a:srgbClr val="008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dirty="0">
                <a:solidFill>
                  <a:schemeClr val="bg1"/>
                </a:solidFill>
              </a:rPr>
              <a:t>ปัจจัยที่กำหนดระดับของภาษา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23" y="1601901"/>
            <a:ext cx="3961772" cy="396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380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706896" cy="63621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0" y="5864235"/>
            <a:ext cx="11706896" cy="497928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FDFCFA">
                    <a:lumMod val="60000"/>
                    <a:lumOff val="40000"/>
                  </a:srgbClr>
                </a:solidFill>
                <a:effectLst/>
                <a:uLnTx/>
                <a:uFillTx/>
                <a:latin typeface="DilleniaUPC"/>
                <a:ea typeface="+mn-ea"/>
              </a:rPr>
              <a:t>ภาษาไทยกับครูพี่ตี่ตี๋ – อาจารย์พีระเสก บริสุทธิ์บัวทิพย์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9701" y="2308822"/>
            <a:ext cx="65167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solidFill>
                  <a:schemeClr val="bg1"/>
                </a:solidFill>
              </a:rPr>
              <a:t>		๔. สื่อที่ใช้ ปัจจัยที่สำคัญอีกอย่างหนึ่งที่ทำให้ภาษาเปลี่ยนระดับคือ สื่อ ถ้าสื่อคือจดหมายส่วนตัวผนึกซอง อาจใช้ภาษาระดับที่แตกต่างกับภาษาที่เขียนในไปรษณียบัตร</a:t>
            </a:r>
          </a:p>
        </p:txBody>
      </p:sp>
      <p:sp>
        <p:nvSpPr>
          <p:cNvPr id="5" name="Pentagon 4"/>
          <p:cNvSpPr/>
          <p:nvPr/>
        </p:nvSpPr>
        <p:spPr>
          <a:xfrm>
            <a:off x="934523" y="791484"/>
            <a:ext cx="6465196" cy="824248"/>
          </a:xfrm>
          <a:prstGeom prst="homePlate">
            <a:avLst/>
          </a:prstGeom>
          <a:solidFill>
            <a:srgbClr val="008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dirty="0">
                <a:solidFill>
                  <a:schemeClr val="bg1"/>
                </a:solidFill>
              </a:rPr>
              <a:t>ปัจจัยที่กำหนดระดับของภาษา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113" y="1880315"/>
            <a:ext cx="3418433" cy="341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326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titeeeeeeeeeee">
      <a:majorFont>
        <a:latin typeface="DilleniaUPC"/>
        <a:ea typeface=""/>
        <a:cs typeface="DilleniaUPC"/>
      </a:majorFont>
      <a:minorFont>
        <a:latin typeface="DilleniaUPC"/>
        <a:ea typeface=""/>
        <a:cs typeface="DilleniaUPC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207</TotalTime>
  <Words>462</Words>
  <Application>Microsoft Office PowerPoint</Application>
  <PresentationFormat>แบบจอกว้าง</PresentationFormat>
  <Paragraphs>88</Paragraphs>
  <Slides>27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27</vt:i4>
      </vt:variant>
    </vt:vector>
  </HeadingPairs>
  <TitlesOfParts>
    <vt:vector size="32" baseType="lpstr">
      <vt:lpstr>Arial</vt:lpstr>
      <vt:lpstr>Calibri</vt:lpstr>
      <vt:lpstr>Cordia New</vt:lpstr>
      <vt:lpstr>DilleniaUPC</vt:lpstr>
      <vt:lpstr>Main Event</vt:lpstr>
      <vt:lpstr>ระดับภาษา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ระดับภาษา</dc:title>
  <dc:creator>001</dc:creator>
  <cp:lastModifiedBy>SMKCC</cp:lastModifiedBy>
  <cp:revision>23</cp:revision>
  <dcterms:created xsi:type="dcterms:W3CDTF">2017-03-19T16:27:15Z</dcterms:created>
  <dcterms:modified xsi:type="dcterms:W3CDTF">2017-06-08T03:23:31Z</dcterms:modified>
</cp:coreProperties>
</file>